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4" r:id="rId4"/>
    <p:sldMasterId id="2147483841" r:id="rId5"/>
    <p:sldMasterId id="2147483870" r:id="rId6"/>
  </p:sldMasterIdLst>
  <p:notesMasterIdLst>
    <p:notesMasterId r:id="rId39"/>
  </p:notesMasterIdLst>
  <p:handoutMasterIdLst>
    <p:handoutMasterId r:id="rId40"/>
  </p:handoutMasterIdLst>
  <p:sldIdLst>
    <p:sldId id="784" r:id="rId7"/>
    <p:sldId id="781" r:id="rId8"/>
    <p:sldId id="782" r:id="rId9"/>
    <p:sldId id="785" r:id="rId10"/>
    <p:sldId id="690" r:id="rId11"/>
    <p:sldId id="691" r:id="rId12"/>
    <p:sldId id="692" r:id="rId13"/>
    <p:sldId id="786" r:id="rId14"/>
    <p:sldId id="676" r:id="rId15"/>
    <p:sldId id="699" r:id="rId16"/>
    <p:sldId id="624" r:id="rId17"/>
    <p:sldId id="755" r:id="rId18"/>
    <p:sldId id="700" r:id="rId19"/>
    <p:sldId id="702" r:id="rId20"/>
    <p:sldId id="706" r:id="rId21"/>
    <p:sldId id="780" r:id="rId22"/>
    <p:sldId id="752" r:id="rId23"/>
    <p:sldId id="774" r:id="rId24"/>
    <p:sldId id="694" r:id="rId25"/>
    <p:sldId id="759" r:id="rId26"/>
    <p:sldId id="705" r:id="rId27"/>
    <p:sldId id="763" r:id="rId28"/>
    <p:sldId id="778" r:id="rId29"/>
    <p:sldId id="766" r:id="rId30"/>
    <p:sldId id="767" r:id="rId31"/>
    <p:sldId id="768" r:id="rId32"/>
    <p:sldId id="769" r:id="rId33"/>
    <p:sldId id="764" r:id="rId34"/>
    <p:sldId id="770" r:id="rId35"/>
    <p:sldId id="758" r:id="rId36"/>
    <p:sldId id="771" r:id="rId37"/>
    <p:sldId id="787"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083">
          <p15:clr>
            <a:srgbClr val="A4A3A4"/>
          </p15:clr>
        </p15:guide>
        <p15:guide id="2" orient="horz" pos="743">
          <p15:clr>
            <a:srgbClr val="A4A3A4"/>
          </p15:clr>
        </p15:guide>
        <p15:guide id="3" orient="horz" pos="893">
          <p15:clr>
            <a:srgbClr val="A4A3A4"/>
          </p15:clr>
        </p15:guide>
        <p15:guide id="4" orient="horz" pos="438">
          <p15:clr>
            <a:srgbClr val="A4A3A4"/>
          </p15:clr>
        </p15:guide>
        <p15:guide id="5" orient="horz" pos="1671">
          <p15:clr>
            <a:srgbClr val="A4A3A4"/>
          </p15:clr>
        </p15:guide>
        <p15:guide id="6" orient="horz" pos="2411">
          <p15:clr>
            <a:srgbClr val="A4A3A4"/>
          </p15:clr>
        </p15:guide>
        <p15:guide id="7" orient="horz" pos="146">
          <p15:clr>
            <a:srgbClr val="A4A3A4"/>
          </p15:clr>
        </p15:guide>
        <p15:guide id="8" pos="1794">
          <p15:clr>
            <a:srgbClr val="A4A3A4"/>
          </p15:clr>
        </p15:guide>
        <p15:guide id="9" pos="2736">
          <p15:clr>
            <a:srgbClr val="A4A3A4"/>
          </p15:clr>
        </p15:guide>
        <p15:guide id="10" pos="202">
          <p15:clr>
            <a:srgbClr val="A4A3A4"/>
          </p15:clr>
        </p15:guide>
        <p15:guide id="11" pos="5322">
          <p15:clr>
            <a:srgbClr val="A4A3A4"/>
          </p15:clr>
        </p15:guide>
        <p15:guide id="12" pos="5625">
          <p15:clr>
            <a:srgbClr val="A4A3A4"/>
          </p15:clr>
        </p15:guide>
        <p15:guide id="13" pos="2878">
          <p15:clr>
            <a:srgbClr val="A4A3A4"/>
          </p15:clr>
        </p15:guide>
        <p15:guide id="14" pos="3555">
          <p15:clr>
            <a:srgbClr val="A4A3A4"/>
          </p15:clr>
        </p15:guide>
        <p15:guide id="15" pos="1965">
          <p15:clr>
            <a:srgbClr val="A4A3A4"/>
          </p15:clr>
        </p15:guide>
        <p15:guide id="16" pos="3723">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5E8E8"/>
    <a:srgbClr val="000000"/>
    <a:srgbClr val="B9B8BB"/>
    <a:srgbClr val="822980"/>
    <a:srgbClr val="B9B9BB"/>
    <a:srgbClr val="B6B8BB"/>
    <a:srgbClr val="87898B"/>
    <a:srgbClr val="CCCCCC"/>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14" autoAdjust="0"/>
    <p:restoredTop sz="86358" autoAdjust="0"/>
  </p:normalViewPr>
  <p:slideViewPr>
    <p:cSldViewPr snapToGrid="0">
      <p:cViewPr varScale="1">
        <p:scale>
          <a:sx n="87" d="100"/>
          <a:sy n="87" d="100"/>
        </p:scale>
        <p:origin x="-636" y="-68"/>
      </p:cViewPr>
      <p:guideLst>
        <p:guide orient="horz" pos="3083"/>
        <p:guide orient="horz" pos="743"/>
        <p:guide orient="horz" pos="893"/>
        <p:guide orient="horz" pos="438"/>
        <p:guide orient="horz" pos="1671"/>
        <p:guide orient="horz" pos="2411"/>
        <p:guide orient="horz" pos="146"/>
        <p:guide pos="1794"/>
        <p:guide pos="2736"/>
        <p:guide pos="202"/>
        <p:guide pos="5322"/>
        <p:guide pos="5625"/>
        <p:guide pos="2878"/>
        <p:guide pos="3555"/>
        <p:guide pos="1965"/>
        <p:guide pos="3723"/>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showGuides="1">
      <p:cViewPr varScale="1">
        <p:scale>
          <a:sx n="117" d="100"/>
          <a:sy n="117" d="100"/>
        </p:scale>
        <p:origin x="-4024"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latin typeface="HP Simplified"/>
              <a:cs typeface="HP Simplified"/>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678B55-319B-2D4F-AE49-6C1B6E1A4DDA}" type="datetimeFigureOut">
              <a:rPr lang="en-US" smtClean="0">
                <a:latin typeface="HP Simplified"/>
                <a:cs typeface="HP Simplified"/>
              </a:rPr>
              <a:pPr/>
              <a:t>1/5/2018</a:t>
            </a:fld>
            <a:endParaRPr lang="en-GB" dirty="0">
              <a:latin typeface="HP Simplified"/>
              <a:cs typeface="HP Simplifie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latin typeface="HP Simplified"/>
              <a:cs typeface="HP Simplified"/>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1B27340-60F0-7D46-BC5B-91B08A318A82}" type="slidenum">
              <a:rPr lang="en-GB" smtClean="0">
                <a:latin typeface="HP Simplified"/>
                <a:cs typeface="HP Simplified"/>
              </a:rPr>
              <a:pPr/>
              <a:t>‹#›</a:t>
            </a:fld>
            <a:endParaRPr lang="en-GB" dirty="0">
              <a:latin typeface="HP Simplified"/>
              <a:cs typeface="HP Simplified"/>
            </a:endParaRPr>
          </a:p>
        </p:txBody>
      </p:sp>
    </p:spTree>
    <p:extLst>
      <p:ext uri="{BB962C8B-B14F-4D97-AF65-F5344CB8AC3E}">
        <p14:creationId xmlns:p14="http://schemas.microsoft.com/office/powerpoint/2010/main" val="4932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P Simplified"/>
                <a:cs typeface="HP Simplified"/>
              </a:defRPr>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P Simplified"/>
                <a:cs typeface="HP Simplified"/>
              </a:defRPr>
            </a:lvl1pPr>
          </a:lstStyle>
          <a:p>
            <a:fld id="{2D9CAF8C-0805-8440-B43D-DCCAAA4D80CE}" type="datetimeFigureOut">
              <a:rPr lang="en-US" smtClean="0"/>
              <a:pPr/>
              <a:t>1/5/2018</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P Simplified"/>
                <a:cs typeface="HP Simplified"/>
              </a:defRPr>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P Simplified"/>
                <a:cs typeface="HP Simplified"/>
              </a:defRPr>
            </a:lvl1pPr>
          </a:lstStyle>
          <a:p>
            <a:fld id="{22A853E8-D85F-5D49-95D2-E1D96ABFE2B9}" type="slidenum">
              <a:rPr lang="en-GB" smtClean="0"/>
              <a:pPr/>
              <a:t>‹#›</a:t>
            </a:fld>
            <a:endParaRPr lang="en-GB" dirty="0"/>
          </a:p>
        </p:txBody>
      </p:sp>
    </p:spTree>
    <p:extLst>
      <p:ext uri="{BB962C8B-B14F-4D97-AF65-F5344CB8AC3E}">
        <p14:creationId xmlns:p14="http://schemas.microsoft.com/office/powerpoint/2010/main" val="26880798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P Simplified"/>
        <a:ea typeface="+mn-ea"/>
        <a:cs typeface="HP Simplified"/>
      </a:defRPr>
    </a:lvl1pPr>
    <a:lvl2pPr marL="457200" algn="l" defTabSz="457200" rtl="0" eaLnBrk="1" latinLnBrk="0" hangingPunct="1">
      <a:defRPr sz="1200" kern="1200">
        <a:solidFill>
          <a:schemeClr val="tx1"/>
        </a:solidFill>
        <a:latin typeface="HP Simplified"/>
        <a:ea typeface="+mn-ea"/>
        <a:cs typeface="HP Simplified"/>
      </a:defRPr>
    </a:lvl2pPr>
    <a:lvl3pPr marL="914400" algn="l" defTabSz="457200" rtl="0" eaLnBrk="1" latinLnBrk="0" hangingPunct="1">
      <a:defRPr sz="1200" kern="1200">
        <a:solidFill>
          <a:schemeClr val="tx1"/>
        </a:solidFill>
        <a:latin typeface="HP Simplified"/>
        <a:ea typeface="+mn-ea"/>
        <a:cs typeface="HP Simplified"/>
      </a:defRPr>
    </a:lvl3pPr>
    <a:lvl4pPr marL="1371600" algn="l" defTabSz="457200" rtl="0" eaLnBrk="1" latinLnBrk="0" hangingPunct="1">
      <a:defRPr sz="1200" kern="1200">
        <a:solidFill>
          <a:schemeClr val="tx1"/>
        </a:solidFill>
        <a:latin typeface="HP Simplified"/>
        <a:ea typeface="+mn-ea"/>
        <a:cs typeface="HP Simplified"/>
      </a:defRPr>
    </a:lvl4pPr>
    <a:lvl5pPr marL="1828800" algn="l" defTabSz="457200" rtl="0" eaLnBrk="1" latinLnBrk="0" hangingPunct="1">
      <a:defRPr sz="1200" kern="1200">
        <a:solidFill>
          <a:schemeClr val="tx1"/>
        </a:solidFill>
        <a:latin typeface="HP Simplified"/>
        <a:ea typeface="+mn-ea"/>
        <a:cs typeface="HP Simplified"/>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latin typeface="HP Simplified" pitchFamily="34" charset="0"/>
              </a:rPr>
              <a:t>IN FY14, the U.S. EG SLED team continues the transformation to a partner-led.</a:t>
            </a:r>
            <a:r>
              <a:rPr lang="en-US" baseline="0" dirty="0" smtClean="0">
                <a:latin typeface="HP Simplified" pitchFamily="34" charset="0"/>
              </a:rPr>
              <a:t> Having established in FY13 the basics of accommodating partners’ ability to transact business with HP, the focus will be on elevating the game on all fronts – for programs, partners, and contracts.</a:t>
            </a:r>
          </a:p>
          <a:p>
            <a:endParaRPr lang="en-US" baseline="0" dirty="0" smtClean="0">
              <a:latin typeface="HP Simplified" pitchFamily="34" charset="0"/>
            </a:endParaRPr>
          </a:p>
          <a:p>
            <a:r>
              <a:rPr lang="en-US" baseline="0" dirty="0" smtClean="0">
                <a:latin typeface="HP Simplified" pitchFamily="34" charset="0"/>
              </a:rPr>
              <a:t>Program focus will be anchored on key SLED industry issues. Pricing has been consolidated into a Volume framework and SLED-specific VEP structure that makes 75% of deals no or low touch for partners. Programs will now focus on solutions and training, enabling partners to see and pursue SLED-specific market opportunities with context-relevant tools to develop and sell HP solutions.</a:t>
            </a:r>
          </a:p>
          <a:p>
            <a:endParaRPr lang="en-US" baseline="0" dirty="0" smtClean="0">
              <a:latin typeface="HP Simplified" pitchFamily="34" charset="0"/>
            </a:endParaRPr>
          </a:p>
          <a:p>
            <a:r>
              <a:rPr lang="en-US" baseline="0" dirty="0" smtClean="0">
                <a:latin typeface="HP Simplified" pitchFamily="34" charset="0"/>
              </a:rPr>
              <a:t>Partners will be segmented to allow some to focus on low-touch, high volume transactional business, while a core group is cultivated to focus on larger value solutions. With measurement now in place, partners will be evaluated for programs and contracts based on their business performance.</a:t>
            </a:r>
          </a:p>
          <a:p>
            <a:endParaRPr lang="en-US" baseline="0" dirty="0" smtClean="0">
              <a:latin typeface="HP Simplified" pitchFamily="34" charset="0"/>
            </a:endParaRPr>
          </a:p>
          <a:p>
            <a:r>
              <a:rPr lang="en-US" baseline="0" dirty="0" smtClean="0">
                <a:latin typeface="HP Simplified" pitchFamily="34" charset="0"/>
              </a:rPr>
              <a:t>Contract focus will remain on migration to indirect, with better partner selection criteria now in place to guide partner selection. The focus will also be expanded to include and effort to reform those contracts to better accommodate the products needs in the New Style of IT (cloud, converged systems, </a:t>
            </a:r>
            <a:r>
              <a:rPr lang="en-US" baseline="0" dirty="0" err="1" smtClean="0">
                <a:latin typeface="HP Simplified" pitchFamily="34" charset="0"/>
              </a:rPr>
              <a:t>etc</a:t>
            </a:r>
            <a:r>
              <a:rPr lang="en-US" baseline="0" dirty="0" smtClean="0">
                <a:latin typeface="HP Simplified" pitchFamily="34" charset="0"/>
              </a:rPr>
              <a:t>)</a:t>
            </a:r>
            <a:endParaRPr lang="en-US" dirty="0">
              <a:latin typeface="HP Simplified" pitchFamily="34" charset="0"/>
            </a:endParaRPr>
          </a:p>
        </p:txBody>
      </p:sp>
      <p:sp>
        <p:nvSpPr>
          <p:cNvPr id="4" name="Slide Number Placeholder 3"/>
          <p:cNvSpPr>
            <a:spLocks noGrp="1"/>
          </p:cNvSpPr>
          <p:nvPr>
            <p:ph type="sldNum" sz="quarter" idx="10"/>
          </p:nvPr>
        </p:nvSpPr>
        <p:spPr/>
        <p:txBody>
          <a:bodyPr/>
          <a:lstStyle/>
          <a:p>
            <a:fld id="{890972FF-3B6B-483C-BB24-C3E446F6DA9A}" type="slidenum">
              <a:rPr lang="en-US" smtClean="0">
                <a:solidFill>
                  <a:prstClr val="black"/>
                </a:solidFill>
                <a:latin typeface="Calibri"/>
              </a:rPr>
              <a:pPr/>
              <a:t>2</a:t>
            </a:fld>
            <a:endParaRPr lang="en-US" dirty="0">
              <a:solidFill>
                <a:prstClr val="black"/>
              </a:solidFill>
              <a:latin typeface="Calibri"/>
            </a:endParaRPr>
          </a:p>
        </p:txBody>
      </p:sp>
    </p:spTree>
    <p:extLst>
      <p:ext uri="{BB962C8B-B14F-4D97-AF65-F5344CB8AC3E}">
        <p14:creationId xmlns:p14="http://schemas.microsoft.com/office/powerpoint/2010/main" val="54732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GB" smtClean="0"/>
              <a:t>New Product Introduction</a:t>
            </a:r>
            <a:endParaRPr lang="en-GB" dirty="0"/>
          </a:p>
        </p:txBody>
      </p:sp>
      <p:sp>
        <p:nvSpPr>
          <p:cNvPr id="5" name="Date Placeholder 4"/>
          <p:cNvSpPr>
            <a:spLocks noGrp="1"/>
          </p:cNvSpPr>
          <p:nvPr>
            <p:ph type="dt" idx="11"/>
          </p:nvPr>
        </p:nvSpPr>
        <p:spPr/>
        <p:txBody>
          <a:bodyPr/>
          <a:lstStyle/>
          <a:p>
            <a:r>
              <a:rPr lang="en-US" smtClean="0"/>
              <a:t>Date or rev. #</a:t>
            </a:r>
            <a:endParaRPr lang="en-GB" dirty="0"/>
          </a:p>
        </p:txBody>
      </p:sp>
      <p:sp>
        <p:nvSpPr>
          <p:cNvPr id="6" name="Footer Placeholder 5"/>
          <p:cNvSpPr>
            <a:spLocks noGrp="1"/>
          </p:cNvSpPr>
          <p:nvPr>
            <p:ph type="ftr" sz="quarter" idx="12"/>
          </p:nvPr>
        </p:nvSpPr>
        <p:spPr/>
        <p:txBody>
          <a:bodyPr/>
          <a:lstStyle/>
          <a:p>
            <a:r>
              <a:rPr lang="en-US" smtClean="0"/>
              <a:t>HP Confidential – For training purposes only</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14</a:t>
            </a:fld>
            <a:endParaRPr lang="en-GB" dirty="0"/>
          </a:p>
        </p:txBody>
      </p:sp>
    </p:spTree>
    <p:extLst>
      <p:ext uri="{BB962C8B-B14F-4D97-AF65-F5344CB8AC3E}">
        <p14:creationId xmlns:p14="http://schemas.microsoft.com/office/powerpoint/2010/main" val="3768143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lstStyle/>
          <a:p>
            <a:r>
              <a:rPr lang="en-US" b="1" dirty="0" smtClean="0"/>
              <a:t>Bullets: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a:t>
            </a:r>
            <a:r>
              <a:rPr lang="en-US" baseline="0" dirty="0" smtClean="0"/>
              <a:t> put this into perspective, how all of these innovations come together to deliver outcomes to various customer segments–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For distributed offices (small scale) or SMB customer segment: </a:t>
            </a:r>
            <a:r>
              <a:rPr lang="en-US" dirty="0" smtClean="0"/>
              <a:t>where you</a:t>
            </a:r>
            <a:r>
              <a:rPr lang="en-US" baseline="0" dirty="0" smtClean="0"/>
              <a:t> have</a:t>
            </a:r>
            <a:r>
              <a:rPr lang="en-US" dirty="0" smtClean="0"/>
              <a:t> limited IT resources or staff – and for IT organization moving to the cloud already, our Cloud Managed</a:t>
            </a:r>
            <a:r>
              <a:rPr lang="en-US" baseline="0" dirty="0" smtClean="0"/>
              <a:t> solution is ideal…</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You don’t have to deploy a controller hardware on-premise – only access points which can all be provisioned with few clicks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And you can reduce your upfront cost based on the cloud subscription based model</a:t>
            </a:r>
          </a:p>
          <a:p>
            <a:pPr marL="628650" lvl="1"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For the medium and large enterprise customer segment,</a:t>
            </a:r>
            <a:r>
              <a:rPr lang="en-US" baseline="0" dirty="0" smtClean="0"/>
              <a:t> we recommend our on premise solution. In these demanding environments you need more control and much higher scalability – This solution delivers:</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unified wired &amp; wireless solution</a:t>
            </a:r>
            <a:r>
              <a:rPr lang="en-US" baseline="0" dirty="0" smtClean="0"/>
              <a:t> that is SDN-enabled, investment protection for future – by extending SDN to WLAN or if needed ability to deploy SDN with Campus SDN applications</a:t>
            </a:r>
            <a:endParaRPr lang="en-US" dirty="0" smtClean="0"/>
          </a:p>
          <a:p>
            <a:pPr marL="628650" lvl="1" indent="-171450">
              <a:buFont typeface="Arial" panose="020B0604020202020204" pitchFamily="34" charset="0"/>
              <a:buChar char="•"/>
            </a:pPr>
            <a:r>
              <a:rPr lang="en-US" dirty="0" smtClean="0"/>
              <a:t>Scale</a:t>
            </a:r>
            <a:r>
              <a:rPr lang="en-US" baseline="0" dirty="0" smtClean="0"/>
              <a:t> up to 30,000 clients </a:t>
            </a:r>
          </a:p>
          <a:p>
            <a:pPr marL="628650" lvl="1" indent="-171450">
              <a:buFont typeface="Arial" panose="020B0604020202020204" pitchFamily="34" charset="0"/>
              <a:buChar char="•"/>
            </a:pPr>
            <a:r>
              <a:rPr lang="en-US" baseline="0" dirty="0" smtClean="0"/>
              <a:t>You can optimize the performance of your wireless network </a:t>
            </a:r>
          </a:p>
          <a:p>
            <a:pPr marL="628650" lvl="1" indent="-171450">
              <a:buFont typeface="Arial" panose="020B0604020202020204" pitchFamily="34" charset="0"/>
              <a:buChar char="•"/>
            </a:pPr>
            <a:r>
              <a:rPr lang="en-US" baseline="0" dirty="0" smtClean="0"/>
              <a:t>While also setting consistent policies for both wired &amp; wireless network – with a single pane-of-glass management tool. </a:t>
            </a:r>
          </a:p>
          <a:p>
            <a:pPr marL="171450" indent="-1714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15</a:t>
            </a:fld>
            <a:endParaRPr lang="en-GB" dirty="0"/>
          </a:p>
        </p:txBody>
      </p:sp>
    </p:spTree>
    <p:extLst>
      <p:ext uri="{BB962C8B-B14F-4D97-AF65-F5344CB8AC3E}">
        <p14:creationId xmlns:p14="http://schemas.microsoft.com/office/powerpoint/2010/main" val="496721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solidFill>
                  <a:schemeClr val="tx1"/>
                </a:solidFill>
              </a:rPr>
              <a:t>Alpine School District Video (2500 access points and 70 schools)</a:t>
            </a:r>
          </a:p>
          <a:p>
            <a:r>
              <a:rPr lang="en-US" b="1" dirty="0" smtClean="0"/>
              <a:t>Company  background:</a:t>
            </a:r>
          </a:p>
          <a:p>
            <a:pPr marL="174708" indent="-174708">
              <a:buFont typeface="Arial" panose="020B0604020202020204" pitchFamily="34" charset="0"/>
              <a:buChar char="•"/>
            </a:pPr>
            <a:r>
              <a:rPr lang="en-US" dirty="0" smtClean="0"/>
              <a:t>Alpine School District is the largest school district in Utah with 74,000 students.  </a:t>
            </a:r>
          </a:p>
          <a:p>
            <a:pPr marL="174708" indent="-174708">
              <a:buFont typeface="Arial" panose="020B0604020202020204" pitchFamily="34" charset="0"/>
              <a:buChar char="•"/>
            </a:pPr>
            <a:r>
              <a:rPr lang="en-US" b="1" dirty="0" smtClean="0"/>
              <a:t>Challenge:  </a:t>
            </a:r>
            <a:r>
              <a:rPr lang="en-US" dirty="0" smtClean="0"/>
              <a:t>1) Needed to replace aged infrastructure (100% forklift); 2) keeping up with high student growth rates; 3) address each individual school’s technology goals, including 1 AP per classroom.</a:t>
            </a:r>
          </a:p>
          <a:p>
            <a:pPr marL="174708" indent="-174708">
              <a:buFont typeface="Arial" panose="020B0604020202020204" pitchFamily="34" charset="0"/>
              <a:buChar char="•"/>
            </a:pPr>
            <a:r>
              <a:rPr lang="en-US" b="1" dirty="0" smtClean="0"/>
              <a:t>Competition: </a:t>
            </a:r>
            <a:r>
              <a:rPr lang="en-US" dirty="0" smtClean="0"/>
              <a:t> All major WLAN vendors - Ruckus, Aruba, Cisco (</a:t>
            </a:r>
            <a:r>
              <a:rPr lang="en-US" dirty="0" err="1" smtClean="0"/>
              <a:t>Meraki</a:t>
            </a:r>
            <a:r>
              <a:rPr lang="en-US" dirty="0" smtClean="0"/>
              <a:t>), </a:t>
            </a:r>
            <a:r>
              <a:rPr lang="en-US" dirty="0" err="1" smtClean="0"/>
              <a:t>etc</a:t>
            </a:r>
            <a:r>
              <a:rPr lang="en-US" dirty="0" smtClean="0"/>
              <a:t> </a:t>
            </a:r>
          </a:p>
          <a:p>
            <a:pPr marL="174708" indent="-174708">
              <a:buFont typeface="Arial" panose="020B0604020202020204" pitchFamily="34" charset="0"/>
              <a:buChar char="•"/>
            </a:pPr>
            <a:r>
              <a:rPr lang="en-US" b="1" dirty="0" smtClean="0"/>
              <a:t>Solution: </a:t>
            </a:r>
            <a:r>
              <a:rPr lang="en-US" dirty="0" smtClean="0"/>
              <a:t> During phase 1, customer deployed 2,637 MSM460’s throughout 80 locations.  This solution is running alongside their HP Core (10500) and </a:t>
            </a:r>
            <a:r>
              <a:rPr lang="en-US" dirty="0" err="1" smtClean="0"/>
              <a:t>comware</a:t>
            </a:r>
            <a:r>
              <a:rPr lang="en-US" dirty="0" smtClean="0"/>
              <a:t> deployed throughout the district. They are using IMC and the WSM module to help manage the environment.  Through Phase 2, the plan is to increase density and introduce 802.11ac.   </a:t>
            </a:r>
          </a:p>
          <a:p>
            <a:pPr marL="174708" indent="-174708">
              <a:buFont typeface="Arial" panose="020B0604020202020204" pitchFamily="34" charset="0"/>
              <a:buChar char="•"/>
            </a:pPr>
            <a:r>
              <a:rPr lang="en-US" b="1" dirty="0" smtClean="0"/>
              <a:t>Benefits:</a:t>
            </a:r>
            <a:r>
              <a:rPr lang="en-US" dirty="0" smtClean="0"/>
              <a:t>  Since December 2013 the school district has peaked with 46,000 users on the WLAN and their average being about 26,000 users. Customer is on schedule to meet their long term goals. Currently they have more users connected on their wireless network than the wired network.  Because the solution is so easy to manage they can easily adapt to constantly changing demands that each school is requesting from the wireless network. </a:t>
            </a:r>
          </a:p>
          <a:p>
            <a:pPr marL="174708" indent="-174708">
              <a:buFont typeface="Arial" panose="020B0604020202020204" pitchFamily="34" charset="0"/>
              <a:buChar char="•"/>
            </a:pPr>
            <a:r>
              <a:rPr lang="en-US" b="1" dirty="0" smtClean="0"/>
              <a:t>Differentiator: </a:t>
            </a:r>
            <a:r>
              <a:rPr lang="en-US" dirty="0" smtClean="0"/>
              <a:t>Customer satisfaction with solution and partner services; </a:t>
            </a:r>
            <a:r>
              <a:rPr lang="en-US" dirty="0" err="1" smtClean="0"/>
              <a:t>Valcom</a:t>
            </a:r>
            <a:r>
              <a:rPr lang="en-US" dirty="0" smtClean="0"/>
              <a:t> has kept one of their engineers onsite part time since the initial launch which has been a huge asset to the customer; delivering up to  TBD % TCO improvement vs. competition.   The manageability offered by IMC and Lifetime Warranty were also major differentiators. They also saw the 3X3X3 technology included in the 460 AP as a key differentiator.</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16</a:t>
            </a:fld>
            <a:endParaRPr lang="en-GB" dirty="0"/>
          </a:p>
        </p:txBody>
      </p:sp>
    </p:spTree>
    <p:extLst>
      <p:ext uri="{BB962C8B-B14F-4D97-AF65-F5344CB8AC3E}">
        <p14:creationId xmlns:p14="http://schemas.microsoft.com/office/powerpoint/2010/main" val="683868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lstStyle/>
          <a:p>
            <a:r>
              <a:rPr lang="en-US" dirty="0" smtClean="0"/>
              <a:t>Thank you</a:t>
            </a:r>
            <a:endParaRPr lang="en-US" dirty="0"/>
          </a:p>
        </p:txBody>
      </p:sp>
      <p:sp>
        <p:nvSpPr>
          <p:cNvPr id="4" name="Header Placeholder 3"/>
          <p:cNvSpPr>
            <a:spLocks noGrp="1"/>
          </p:cNvSpPr>
          <p:nvPr>
            <p:ph type="hdr" sz="quarter" idx="10"/>
          </p:nvPr>
        </p:nvSpPr>
        <p:spPr/>
        <p:txBody>
          <a:bodyPr/>
          <a:lstStyle/>
          <a:p>
            <a:r>
              <a:rPr lang="en-GB" dirty="0" smtClean="0"/>
              <a:t>New Product Introduction</a:t>
            </a:r>
            <a:endParaRPr lang="en-GB" dirty="0"/>
          </a:p>
        </p:txBody>
      </p:sp>
      <p:sp>
        <p:nvSpPr>
          <p:cNvPr id="6" name="Footer Placeholder 5"/>
          <p:cNvSpPr>
            <a:spLocks noGrp="1"/>
          </p:cNvSpPr>
          <p:nvPr>
            <p:ph type="ftr" sz="quarter" idx="12"/>
          </p:nvPr>
        </p:nvSpPr>
        <p:spPr/>
        <p:txBody>
          <a:bodyPr/>
          <a:lstStyle/>
          <a:p>
            <a:r>
              <a:rPr lang="en-US" dirty="0" smtClean="0"/>
              <a:t>HP Confidential – For training purposes only</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17</a:t>
            </a:fld>
            <a:endParaRPr lang="en-GB" dirty="0"/>
          </a:p>
        </p:txBody>
      </p:sp>
    </p:spTree>
    <p:extLst>
      <p:ext uri="{BB962C8B-B14F-4D97-AF65-F5344CB8AC3E}">
        <p14:creationId xmlns:p14="http://schemas.microsoft.com/office/powerpoint/2010/main" val="2757925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lstStyle/>
          <a:p>
            <a:r>
              <a:rPr lang="en-US" b="1" dirty="0"/>
              <a:t>Bullets:</a:t>
            </a:r>
          </a:p>
          <a:p>
            <a:pPr marL="165261" indent="-165261">
              <a:buFont typeface="Arial" panose="020B0604020202020204" pitchFamily="34" charset="0"/>
              <a:buChar char="•"/>
            </a:pPr>
            <a:r>
              <a:rPr lang="en-US" dirty="0"/>
              <a:t>Growing number of mobile devices on network will increase by 50B in 2020 (Ericsson) – due to trends like eLearning, video streaming and UCC – all require higher scalability and performance – as users expect wired like experience with wireless </a:t>
            </a:r>
          </a:p>
          <a:p>
            <a:pPr marL="165261" indent="-165261">
              <a:buFont typeface="Arial" panose="020B0604020202020204" pitchFamily="34" charset="0"/>
              <a:buChar char="•"/>
            </a:pPr>
            <a:r>
              <a:rPr lang="en-US" dirty="0"/>
              <a:t>The new HP 560 &amp; 517 IEEE 802.11ac wireless access points enables organizations to support the growing number of mobile devices and delivers better user experience </a:t>
            </a:r>
          </a:p>
          <a:p>
            <a:pPr marL="165261" indent="-165261">
              <a:buFont typeface="Arial" panose="020B0604020202020204" pitchFamily="34" charset="0"/>
              <a:buChar char="•"/>
            </a:pPr>
            <a:r>
              <a:rPr lang="en-US" dirty="0"/>
              <a:t>Delivers mission application performance 3X faster than 802.11n</a:t>
            </a:r>
          </a:p>
          <a:p>
            <a:pPr marL="165261" indent="-165261">
              <a:buFont typeface="Arial" panose="020B0604020202020204" pitchFamily="34" charset="0"/>
              <a:buChar char="•"/>
            </a:pPr>
            <a:r>
              <a:rPr lang="en-US" dirty="0"/>
              <a:t>Can scale to support 28% more users than competing solutions from Cisco and Aruba</a:t>
            </a:r>
          </a:p>
          <a:p>
            <a:pPr marL="165261" indent="-165261">
              <a:buFont typeface="Arial" panose="020B0604020202020204" pitchFamily="34" charset="0"/>
              <a:buChar char="•"/>
            </a:pPr>
            <a:r>
              <a:rPr lang="en-US" dirty="0"/>
              <a:t>HP is future-proofing the network and will support </a:t>
            </a:r>
            <a:r>
              <a:rPr lang="en-US" dirty="0" err="1"/>
              <a:t>OpenFlow</a:t>
            </a:r>
            <a:r>
              <a:rPr lang="en-US" dirty="0"/>
              <a:t> on the HP 560 to enable SDN to the wireless edge so customers can take advantage of applications which delivers agility</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19</a:t>
            </a:fld>
            <a:endParaRPr lang="en-GB" dirty="0">
              <a:solidFill>
                <a:prstClr val="black"/>
              </a:solidFill>
            </a:endParaRPr>
          </a:p>
        </p:txBody>
      </p:sp>
    </p:spTree>
    <p:extLst>
      <p:ext uri="{BB962C8B-B14F-4D97-AF65-F5344CB8AC3E}">
        <p14:creationId xmlns:p14="http://schemas.microsoft.com/office/powerpoint/2010/main" val="2628753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Gas</a:t>
            </a:r>
            <a:r>
              <a:rPr lang="en-US" baseline="0" dirty="0" smtClean="0"/>
              <a:t> on the right, break on the left…. It works, this is the standard. Try driving a Model-T some day and you will see how difficult non-standard is.</a:t>
            </a:r>
          </a:p>
          <a:p>
            <a:endParaRPr lang="en-US" baseline="0" dirty="0" smtClean="0"/>
          </a:p>
          <a:p>
            <a:r>
              <a:rPr lang="en-US" baseline="0" dirty="0" smtClean="0"/>
              <a:t>If you choose a NON-standard choice you are locking yourself into that decision and away from some other options latter.</a:t>
            </a:r>
            <a:endParaRPr lang="en-US" dirty="0"/>
          </a:p>
        </p:txBody>
      </p:sp>
      <p:sp>
        <p:nvSpPr>
          <p:cNvPr id="4" name="Slide Number Placeholder 3"/>
          <p:cNvSpPr>
            <a:spLocks noGrp="1"/>
          </p:cNvSpPr>
          <p:nvPr>
            <p:ph type="sldNum" sz="quarter" idx="10"/>
          </p:nvPr>
        </p:nvSpPr>
        <p:spPr/>
        <p:txBody>
          <a:bodyPr/>
          <a:lstStyle/>
          <a:p>
            <a:fld id="{01016701-5265-43B4-851D-2C9313EE0D83}" type="slidenum">
              <a:rPr lang="en-US" smtClean="0"/>
              <a:t>20</a:t>
            </a:fld>
            <a:endParaRPr lang="en-US"/>
          </a:p>
        </p:txBody>
      </p:sp>
    </p:spTree>
    <p:extLst>
      <p:ext uri="{BB962C8B-B14F-4D97-AF65-F5344CB8AC3E}">
        <p14:creationId xmlns:p14="http://schemas.microsoft.com/office/powerpoint/2010/main" val="866371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GB" smtClean="0"/>
              <a:t>New Product Introduction</a:t>
            </a:r>
            <a:endParaRPr lang="en-GB" dirty="0"/>
          </a:p>
        </p:txBody>
      </p:sp>
      <p:sp>
        <p:nvSpPr>
          <p:cNvPr id="5" name="Date Placeholder 4"/>
          <p:cNvSpPr>
            <a:spLocks noGrp="1"/>
          </p:cNvSpPr>
          <p:nvPr>
            <p:ph type="dt" idx="11"/>
          </p:nvPr>
        </p:nvSpPr>
        <p:spPr/>
        <p:txBody>
          <a:bodyPr/>
          <a:lstStyle/>
          <a:p>
            <a:r>
              <a:rPr lang="en-US" smtClean="0"/>
              <a:t>Date or rev. #</a:t>
            </a:r>
            <a:endParaRPr lang="en-GB" dirty="0"/>
          </a:p>
        </p:txBody>
      </p:sp>
      <p:sp>
        <p:nvSpPr>
          <p:cNvPr id="6" name="Footer Placeholder 5"/>
          <p:cNvSpPr>
            <a:spLocks noGrp="1"/>
          </p:cNvSpPr>
          <p:nvPr>
            <p:ph type="ftr" sz="quarter" idx="12"/>
          </p:nvPr>
        </p:nvSpPr>
        <p:spPr/>
        <p:txBody>
          <a:bodyPr/>
          <a:lstStyle/>
          <a:p>
            <a:r>
              <a:rPr lang="en-US" smtClean="0"/>
              <a:t>HP Confidential – For training purposes only</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21</a:t>
            </a:fld>
            <a:endParaRPr lang="en-GB" dirty="0"/>
          </a:p>
        </p:txBody>
      </p:sp>
    </p:spTree>
    <p:extLst>
      <p:ext uri="{BB962C8B-B14F-4D97-AF65-F5344CB8AC3E}">
        <p14:creationId xmlns:p14="http://schemas.microsoft.com/office/powerpoint/2010/main" val="102515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availability – If AP’s are installed to diverse wiring closets then one failure does not take down all rooms in an area.</a:t>
            </a:r>
          </a:p>
          <a:p>
            <a:r>
              <a:rPr lang="en-US" baseline="0" dirty="0" smtClean="0"/>
              <a:t>Bandwidth Upgrade and redundancy - </a:t>
            </a:r>
          </a:p>
          <a:p>
            <a:r>
              <a:rPr lang="en-US" baseline="0" dirty="0" smtClean="0"/>
              <a:t>Increased Security – BYOD means a diversity of devices to secure. A house alarm and a car alarm are installed very differently.</a:t>
            </a:r>
          </a:p>
          <a:p>
            <a:r>
              <a:rPr lang="en-US" baseline="0" dirty="0" smtClean="0"/>
              <a:t>Power availability – can you power all laptops with the power in the rooms?</a:t>
            </a:r>
          </a:p>
          <a:p>
            <a:r>
              <a:rPr lang="en-US" baseline="0" dirty="0" smtClean="0"/>
              <a:t>Monitoring ability – historically quantify bandwidth to students was adequate</a:t>
            </a:r>
          </a:p>
        </p:txBody>
      </p:sp>
      <p:sp>
        <p:nvSpPr>
          <p:cNvPr id="4" name="Slide Number Placeholder 3"/>
          <p:cNvSpPr>
            <a:spLocks noGrp="1"/>
          </p:cNvSpPr>
          <p:nvPr>
            <p:ph type="sldNum" sz="quarter" idx="10"/>
          </p:nvPr>
        </p:nvSpPr>
        <p:spPr/>
        <p:txBody>
          <a:bodyPr/>
          <a:lstStyle/>
          <a:p>
            <a:fld id="{22A853E8-D85F-5D49-95D2-E1D96ABFE2B9}" type="slidenum">
              <a:rPr lang="en-GB" smtClean="0"/>
              <a:pPr/>
              <a:t>22</a:t>
            </a:fld>
            <a:endParaRPr lang="en-GB" dirty="0"/>
          </a:p>
        </p:txBody>
      </p:sp>
    </p:spTree>
    <p:extLst>
      <p:ext uri="{BB962C8B-B14F-4D97-AF65-F5344CB8AC3E}">
        <p14:creationId xmlns:p14="http://schemas.microsoft.com/office/powerpoint/2010/main" val="3849554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pPr defTabSz="924031">
              <a:defRPr/>
            </a:pPr>
            <a:endParaRPr lang="en-US" baseline="0" dirty="0" smtClean="0"/>
          </a:p>
          <a:p>
            <a:r>
              <a:rPr lang="en-US" dirty="0" smtClean="0"/>
              <a:t>HP’s Virtual Application Networks</a:t>
            </a:r>
            <a:r>
              <a:rPr lang="en-US" baseline="0" dirty="0" smtClean="0"/>
              <a:t> are our vision for Software Defined Networks. </a:t>
            </a:r>
          </a:p>
          <a:p>
            <a:endParaRPr lang="en-US" baseline="0" dirty="0" smtClean="0"/>
          </a:p>
          <a:p>
            <a:r>
              <a:rPr lang="en-US" dirty="0" smtClean="0"/>
              <a:t>Virtual Application Networks</a:t>
            </a:r>
            <a:r>
              <a:rPr lang="en-US" baseline="0" dirty="0" smtClean="0"/>
              <a:t> enable businesses to spend less time managing infrastructure and more on connecting users to applications. </a:t>
            </a: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latin typeface="Calibri"/>
            </a:endParaRPr>
          </a:p>
        </p:txBody>
      </p:sp>
      <p:sp>
        <p:nvSpPr>
          <p:cNvPr id="5" name="Date Placeholder 4"/>
          <p:cNvSpPr>
            <a:spLocks noGrp="1"/>
          </p:cNvSpPr>
          <p:nvPr>
            <p:ph type="dt" idx="11"/>
          </p:nvPr>
        </p:nvSpPr>
        <p:spPr/>
        <p:txBody>
          <a:bodyPr/>
          <a:lstStyle/>
          <a:p>
            <a:fld id="{E831FD69-BB7F-48A9-AD3C-0905D51AD404}" type="datetime3">
              <a:rPr lang="en-US">
                <a:solidFill>
                  <a:prstClr val="black"/>
                </a:solidFill>
                <a:latin typeface="Calibri"/>
              </a:rPr>
              <a:pPr/>
              <a:t>5 January 2018</a:t>
            </a:fld>
            <a:endParaRPr dirty="0">
              <a:solidFill>
                <a:prstClr val="black"/>
              </a:solidFill>
              <a:latin typeface="Calibri"/>
            </a:endParaRPr>
          </a:p>
        </p:txBody>
      </p:sp>
      <p:sp>
        <p:nvSpPr>
          <p:cNvPr id="6" name="Footer Placeholder 5"/>
          <p:cNvSpPr>
            <a:spLocks noGrp="1"/>
          </p:cNvSpPr>
          <p:nvPr>
            <p:ph type="ftr" sz="quarter" idx="12"/>
          </p:nvPr>
        </p:nvSpPr>
        <p:spPr/>
        <p:txBody>
          <a:bodyPr/>
          <a:lstStyle/>
          <a:p>
            <a:r>
              <a:rPr lang="en-US" dirty="0" smtClean="0">
                <a:solidFill>
                  <a:prstClr val="black"/>
                </a:solidFill>
                <a:latin typeface="Calibri"/>
              </a:rPr>
              <a:t>HP Confidential</a:t>
            </a:r>
            <a:endParaRPr lang="en-US" dirty="0">
              <a:solidFill>
                <a:prstClr val="black"/>
              </a:solidFill>
              <a:latin typeface="Calibri"/>
            </a:endParaRPr>
          </a:p>
        </p:txBody>
      </p:sp>
      <p:sp>
        <p:nvSpPr>
          <p:cNvPr id="7" name="Slide Number Placeholder 6"/>
          <p:cNvSpPr>
            <a:spLocks noGrp="1"/>
          </p:cNvSpPr>
          <p:nvPr>
            <p:ph type="sldNum" sz="quarter" idx="13"/>
          </p:nvPr>
        </p:nvSpPr>
        <p:spPr/>
        <p:txBody>
          <a:bodyPr/>
          <a:lstStyle/>
          <a:p>
            <a:fld id="{84B04522-5E79-4620-978F-683F5015A639}" type="slidenum">
              <a:rPr>
                <a:solidFill>
                  <a:prstClr val="black"/>
                </a:solidFill>
                <a:latin typeface="Calibri"/>
              </a:rPr>
              <a:pPr/>
              <a:t>23</a:t>
            </a:fld>
            <a:endParaRPr dirty="0">
              <a:solidFill>
                <a:prstClr val="black"/>
              </a:solidFill>
              <a:latin typeface="Calibri"/>
            </a:endParaRPr>
          </a:p>
        </p:txBody>
      </p:sp>
    </p:spTree>
    <p:extLst>
      <p:ext uri="{BB962C8B-B14F-4D97-AF65-F5344CB8AC3E}">
        <p14:creationId xmlns:p14="http://schemas.microsoft.com/office/powerpoint/2010/main" val="1583289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85000" lnSpcReduction="10000"/>
          </a:bodyPr>
          <a:lstStyle/>
          <a:p>
            <a:r>
              <a:rPr lang="en-US" dirty="0" smtClean="0"/>
              <a:t>Wireless cell</a:t>
            </a:r>
          </a:p>
          <a:p>
            <a:endParaRPr lang="en-US" dirty="0" smtClean="0"/>
          </a:p>
          <a:p>
            <a:pPr lvl="1"/>
            <a:r>
              <a:rPr lang="en-US" dirty="0" smtClean="0"/>
              <a:t>The coverage area in which the AP and stations can communicate with each other is called a wireless cell. To communicate, a station must be able to detect the AP‘s signal, and the AP must be able to detect the station‘s signal. Therefore, an AP‘s exact coverage area might be different for each station, depending on each one‘s capabilities.</a:t>
            </a:r>
          </a:p>
          <a:p>
            <a:pPr lvl="1"/>
            <a:r>
              <a:rPr lang="en-US" dirty="0" smtClean="0"/>
              <a:t> </a:t>
            </a:r>
          </a:p>
          <a:p>
            <a:pPr lvl="1"/>
            <a:r>
              <a:rPr lang="en-US" dirty="0" smtClean="0"/>
              <a:t>All the devices within a given cell share the same medium—the air through which the radio signals travel—but only one signal can be transmitted at a time on the same channel, or collisions and data loss occur. When only one user is in a cell, that user has on-demand access to the medium. When many users are in a cell, they must compete for airtime, which means decreased network performance. </a:t>
            </a:r>
          </a:p>
          <a:p>
            <a:pPr lvl="1"/>
            <a:endParaRPr lang="en-US" dirty="0" smtClean="0"/>
          </a:p>
          <a:p>
            <a:pPr lvl="1"/>
            <a:r>
              <a:rPr lang="en-US" dirty="0" smtClean="0"/>
              <a:t>To prevent loss of data due to simultaneous transmissions, the 802.11 standard dictates that all wireless communications be half-duplex—only one end of the link may transmit or receive at a time. Further, the stations use carrier sense multiple access with collision avoidance (CSMA/CA). Before a station can transmit data, it must first ―”listen”  to determine if another station is sending data. If no other station is transmitting, the station can begin sending its data. If another station is already transmitting data, however, the original station must wait the amount of time specified in the slot time parameter before trying to send a frame. (Slot time is a parameter you can configure on the AP). Although these guidelines allow devices to share the same medium, they limit the throughput. </a:t>
            </a:r>
          </a:p>
          <a:p>
            <a:pPr lvl="1"/>
            <a:endParaRPr lang="en-US" dirty="0" smtClean="0"/>
          </a:p>
          <a:p>
            <a:pPr lvl="1"/>
            <a:r>
              <a:rPr lang="en-US" dirty="0" smtClean="0"/>
              <a:t>The 802.11 standard also requires certain non-negotiable ―overhead‖—data required by the wireless system but which is not form part of the relevant frame payload. For example, a device must send an ACK frame each time it receives a frame intact. In addition, the 802.11 header is longer than an Ethernet header; each header may include destination, origin, and transmitter addresses, initialization vectors (IVs) for encryption keys, and other Layer 1 and Layer 2 data. </a:t>
            </a:r>
            <a:endParaRPr lang="en-US" dirty="0"/>
          </a:p>
        </p:txBody>
      </p:sp>
      <p:sp>
        <p:nvSpPr>
          <p:cNvPr id="6" name="Footer Placeholder 5"/>
          <p:cNvSpPr>
            <a:spLocks noGrp="1"/>
          </p:cNvSpPr>
          <p:nvPr>
            <p:ph type="ftr" sz="quarter" idx="12"/>
          </p:nvPr>
        </p:nvSpPr>
        <p:spPr/>
        <p:txBody>
          <a:bodyPr/>
          <a:lstStyle/>
          <a:p>
            <a:r>
              <a:rPr lang="en-GB" dirty="0" smtClean="0"/>
              <a:t>HP Restricted</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25</a:t>
            </a:fld>
            <a:endParaRPr lang="en-GB" dirty="0"/>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1389413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3</a:t>
            </a:fld>
            <a:endParaRPr lang="en-GB" dirty="0"/>
          </a:p>
        </p:txBody>
      </p:sp>
    </p:spTree>
    <p:extLst>
      <p:ext uri="{BB962C8B-B14F-4D97-AF65-F5344CB8AC3E}">
        <p14:creationId xmlns:p14="http://schemas.microsoft.com/office/powerpoint/2010/main" val="2405953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92500"/>
          </a:bodyPr>
          <a:lstStyle/>
          <a:p>
            <a:r>
              <a:rPr lang="en-US" dirty="0" smtClean="0"/>
              <a:t>Coverage and capacity</a:t>
            </a:r>
          </a:p>
          <a:p>
            <a:endParaRPr lang="en-US" dirty="0" smtClean="0"/>
          </a:p>
          <a:p>
            <a:r>
              <a:rPr lang="en-US" dirty="0" smtClean="0"/>
              <a:t>When implementing a wireless network, you must consider both coverage and capacity: </a:t>
            </a:r>
          </a:p>
          <a:p>
            <a:endParaRPr lang="en-US" dirty="0" smtClean="0"/>
          </a:p>
          <a:p>
            <a:pPr lvl="3"/>
            <a:r>
              <a:rPr lang="en-US" dirty="0" smtClean="0"/>
              <a:t>Coverage—Coverage refers to providing the wireless signal where it is needed. Likewise, you must identify areas where the company does not want the wireless signal and try to avoid allowing the signal to leak into those areas. </a:t>
            </a:r>
          </a:p>
          <a:p>
            <a:pPr lvl="3"/>
            <a:endParaRPr lang="en-US" dirty="0" smtClean="0"/>
          </a:p>
          <a:p>
            <a:pPr lvl="3"/>
            <a:r>
              <a:rPr lang="en-US" dirty="0" smtClean="0"/>
              <a:t>Capacity—Capacity refers to the cell‘s ability to carry a data load—its throughput. In other words, how much data can the cell reliably support at its devices‘ configured powers and speeds? </a:t>
            </a:r>
          </a:p>
          <a:p>
            <a:pPr lvl="4"/>
            <a:r>
              <a:rPr lang="en-US" dirty="0" smtClean="0"/>
              <a:t>As long as device configurations do not change, cell capacity does not change—overall throughput remains the same in the more densely occupied cell as in the less crowded one. However, the per-user throughput decreases as more stations join the cell. As the capacity ceiling is approached, users will begin to notice decreased speed and reliability. </a:t>
            </a:r>
          </a:p>
          <a:p>
            <a:pPr lvl="4"/>
            <a:r>
              <a:rPr lang="en-US" dirty="0" smtClean="0"/>
              <a:t>User density is perhaps the most obvious and easily controlled element that affects capacity. If more users occupy a cell, more bit streams are in the air or in buffers competing for limited resources. </a:t>
            </a:r>
          </a:p>
          <a:p>
            <a:pPr lvl="3"/>
            <a:endParaRPr lang="en-US" dirty="0" smtClean="0"/>
          </a:p>
          <a:p>
            <a:pPr lvl="2"/>
            <a:r>
              <a:rPr lang="en-US" dirty="0" smtClean="0"/>
              <a:t>You will now consider the factors that affect both coverage and capacity. </a:t>
            </a:r>
            <a:endParaRPr lang="en-US" dirty="0"/>
          </a:p>
        </p:txBody>
      </p:sp>
      <p:sp>
        <p:nvSpPr>
          <p:cNvPr id="6" name="Footer Placeholder 5"/>
          <p:cNvSpPr>
            <a:spLocks noGrp="1"/>
          </p:cNvSpPr>
          <p:nvPr>
            <p:ph type="ftr" sz="quarter" idx="12"/>
          </p:nvPr>
        </p:nvSpPr>
        <p:spPr/>
        <p:txBody>
          <a:bodyPr/>
          <a:lstStyle/>
          <a:p>
            <a:r>
              <a:rPr lang="en-GB" dirty="0" smtClean="0">
                <a:solidFill>
                  <a:prstClr val="black"/>
                </a:solidFill>
                <a:latin typeface="Calibri"/>
              </a:rPr>
              <a:t>HP Restricted</a:t>
            </a:r>
            <a:endParaRPr lang="en-GB" dirty="0">
              <a:solidFill>
                <a:prstClr val="black"/>
              </a:solidFill>
              <a:latin typeface="Calibri"/>
            </a:endParaRPr>
          </a:p>
        </p:txBody>
      </p:sp>
      <p:sp>
        <p:nvSpPr>
          <p:cNvPr id="7" name="Slide Number Placeholder 6"/>
          <p:cNvSpPr>
            <a:spLocks noGrp="1"/>
          </p:cNvSpPr>
          <p:nvPr>
            <p:ph type="sldNum" sz="quarter" idx="13"/>
          </p:nvPr>
        </p:nvSpPr>
        <p:spPr/>
        <p:txBody>
          <a:bodyPr/>
          <a:lstStyle/>
          <a:p>
            <a:fld id="{22A853E8-D85F-5D49-95D2-E1D96ABFE2B9}" type="slidenum">
              <a:rPr lang="en-GB" smtClean="0">
                <a:solidFill>
                  <a:prstClr val="black"/>
                </a:solidFill>
                <a:latin typeface="Calibri"/>
              </a:rPr>
              <a:pPr/>
              <a:t>26</a:t>
            </a:fld>
            <a:endParaRPr lang="en-GB" dirty="0">
              <a:solidFill>
                <a:prstClr val="black"/>
              </a:solidFill>
              <a:latin typeface="Calibri"/>
            </a:endParaRPr>
          </a:p>
        </p:txBody>
      </p:sp>
      <p:sp>
        <p:nvSpPr>
          <p:cNvPr id="11" name="Slide Image Placeholder 10"/>
          <p:cNvSpPr>
            <a:spLocks noGrp="1" noRot="1" noChangeAspect="1"/>
          </p:cNvSpPr>
          <p:nvPr>
            <p:ph type="sldImg"/>
          </p:nvPr>
        </p:nvSpPr>
        <p:spPr>
          <a:xfrm>
            <a:off x="381000" y="566738"/>
            <a:ext cx="6096000" cy="3429000"/>
          </a:xfrm>
        </p:spPr>
      </p:sp>
    </p:spTree>
    <p:extLst>
      <p:ext uri="{BB962C8B-B14F-4D97-AF65-F5344CB8AC3E}">
        <p14:creationId xmlns:p14="http://schemas.microsoft.com/office/powerpoint/2010/main" val="1601660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29</a:t>
            </a:fld>
            <a:endParaRPr lang="en-GB" dirty="0"/>
          </a:p>
        </p:txBody>
      </p:sp>
    </p:spTree>
    <p:extLst>
      <p:ext uri="{BB962C8B-B14F-4D97-AF65-F5344CB8AC3E}">
        <p14:creationId xmlns:p14="http://schemas.microsoft.com/office/powerpoint/2010/main" val="3538804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Email,</a:t>
            </a:r>
            <a:r>
              <a:rPr lang="en-US" baseline="0" dirty="0" smtClean="0"/>
              <a:t> backups and other daily services take up bandwidth. You need to determine what your average network and Internet utilization is and then ADD the internal capacity and Internet speed needed to perform this </a:t>
            </a:r>
            <a:r>
              <a:rPr lang="en-US" baseline="0" dirty="0" err="1" smtClean="0"/>
              <a:t>exam.f</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31</a:t>
            </a:fld>
            <a:endParaRPr lang="en-GB" dirty="0"/>
          </a:p>
        </p:txBody>
      </p:sp>
    </p:spTree>
    <p:extLst>
      <p:ext uri="{BB962C8B-B14F-4D97-AF65-F5344CB8AC3E}">
        <p14:creationId xmlns:p14="http://schemas.microsoft.com/office/powerpoint/2010/main" val="4052270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5424" y="685488"/>
            <a:ext cx="4547152"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1F497D"/>
              </a:buClr>
            </a:pPr>
            <a:fld id="{35709A46-4ADB-4D2E-835C-D70DEB913FB9}" type="slidenum">
              <a:rPr lang="zh-CN" altLang="en-US" smtClean="0">
                <a:solidFill>
                  <a:prstClr val="black"/>
                </a:solidFill>
              </a:rPr>
              <a:pPr>
                <a:buClr>
                  <a:srgbClr val="1F497D"/>
                </a:buClr>
              </a:pPr>
              <a:t>32</a:t>
            </a:fld>
            <a:endParaRPr lang="zh-CN" altLang="en-US">
              <a:solidFill>
                <a:prstClr val="black"/>
              </a:solidFill>
            </a:endParaRPr>
          </a:p>
        </p:txBody>
      </p:sp>
    </p:spTree>
    <p:extLst>
      <p:ext uri="{BB962C8B-B14F-4D97-AF65-F5344CB8AC3E}">
        <p14:creationId xmlns:p14="http://schemas.microsoft.com/office/powerpoint/2010/main" val="1679790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lstStyle/>
          <a:p>
            <a:r>
              <a:rPr lang="en-US" dirty="0" smtClean="0"/>
              <a:t>Our customers are right,</a:t>
            </a:r>
            <a:r>
              <a:rPr lang="en-US" baseline="0" dirty="0" smtClean="0"/>
              <a:t> these are real issues that exist because of legacy networks.</a:t>
            </a:r>
          </a:p>
          <a:p>
            <a:endParaRPr lang="en-US" baseline="0" dirty="0" smtClean="0"/>
          </a:p>
          <a:p>
            <a:r>
              <a:rPr lang="en-US" baseline="0" dirty="0" smtClean="0"/>
              <a:t>Legacy networks are not able to meet today’s demands because they are not aligned to business requirements.</a:t>
            </a:r>
          </a:p>
          <a:p>
            <a:endParaRPr lang="en-US" baseline="0" dirty="0" smtClean="0"/>
          </a:p>
          <a:p>
            <a:r>
              <a:rPr lang="en-US" baseline="0" dirty="0" smtClean="0"/>
              <a:t>With the </a:t>
            </a:r>
            <a:r>
              <a:rPr lang="en-US" baseline="0" dirty="0" err="1" smtClean="0"/>
              <a:t>consumerization</a:t>
            </a:r>
            <a:r>
              <a:rPr lang="en-US" baseline="0" dirty="0" smtClean="0"/>
              <a:t> of IT, users expectations are higher than ever. The experience they have with corporate networks is leaving them </a:t>
            </a:r>
            <a:r>
              <a:rPr lang="en-US" baseline="0" dirty="0" err="1" smtClean="0"/>
              <a:t>unsatified</a:t>
            </a:r>
            <a:r>
              <a:rPr lang="en-US" baseline="0" dirty="0" smtClean="0"/>
              <a:t> due to poor application performance.</a:t>
            </a:r>
          </a:p>
          <a:p>
            <a:endParaRPr lang="en-US" baseline="0" dirty="0" smtClean="0"/>
          </a:p>
          <a:p>
            <a:r>
              <a:rPr lang="en-US" baseline="0" dirty="0" smtClean="0"/>
              <a:t>IT organizations are also facing limited budgets and resources while being expected to do more with less. This becomes challenges as complexity continues to increase.</a:t>
            </a:r>
          </a:p>
          <a:p>
            <a:endParaRPr lang="en-US" baseline="0" dirty="0" smtClean="0"/>
          </a:p>
          <a:p>
            <a:r>
              <a:rPr lang="en-US" baseline="0" dirty="0" smtClean="0"/>
              <a:t>Finally, as the network remains primarily a cost center, it lacks compelling business value. We are looking to change that.</a:t>
            </a:r>
          </a:p>
          <a:p>
            <a:endParaRPr lang="en-US" baseline="0" dirty="0" smtClean="0"/>
          </a:p>
        </p:txBody>
      </p:sp>
      <p:sp>
        <p:nvSpPr>
          <p:cNvPr id="4" name="Slide Number Placeholder 3"/>
          <p:cNvSpPr>
            <a:spLocks noGrp="1"/>
          </p:cNvSpPr>
          <p:nvPr>
            <p:ph type="sldNum" sz="quarter" idx="10"/>
          </p:nvPr>
        </p:nvSpPr>
        <p:spPr/>
        <p:txBody>
          <a:bodyPr/>
          <a:lstStyle/>
          <a:p>
            <a:fld id="{22A853E8-D85F-5D49-95D2-E1D96ABFE2B9}" type="slidenum">
              <a:rPr lang="en-GB" smtClean="0"/>
              <a:pPr/>
              <a:t>5</a:t>
            </a:fld>
            <a:endParaRPr lang="en-GB" dirty="0"/>
          </a:p>
        </p:txBody>
      </p:sp>
    </p:spTree>
    <p:extLst>
      <p:ext uri="{BB962C8B-B14F-4D97-AF65-F5344CB8AC3E}">
        <p14:creationId xmlns:p14="http://schemas.microsoft.com/office/powerpoint/2010/main" val="2604500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a typical legacy WLAN.  With separate management and architecture,</a:t>
            </a:r>
            <a:r>
              <a:rPr lang="en-US" baseline="0" dirty="0" smtClean="0"/>
              <a:t> companies are spending more time and money than necessary, while often delivery a poor user experience. </a:t>
            </a:r>
            <a:endParaRPr lang="en-US" dirty="0" smtClean="0"/>
          </a:p>
          <a:p>
            <a:endParaRPr lang="en-US" dirty="0" smtClean="0"/>
          </a:p>
          <a:p>
            <a:r>
              <a:rPr lang="en-US" dirty="0" smtClean="0"/>
              <a:t>Two</a:t>
            </a:r>
            <a:r>
              <a:rPr lang="en-US" baseline="0" dirty="0" smtClean="0"/>
              <a:t> separate networks, separate management</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6</a:t>
            </a:fld>
            <a:endParaRPr lang="en-GB" dirty="0"/>
          </a:p>
        </p:txBody>
      </p:sp>
    </p:spTree>
    <p:extLst>
      <p:ext uri="{BB962C8B-B14F-4D97-AF65-F5344CB8AC3E}">
        <p14:creationId xmlns:p14="http://schemas.microsoft.com/office/powerpoint/2010/main" val="653318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lstStyle/>
          <a:p>
            <a:r>
              <a:rPr lang="en-US" dirty="0" smtClean="0"/>
              <a:t>HP Networking delivers a unified wired and wireless network that simplifies management and access so you can lower costs and cut complexity.  You’ll be able to better meet the high-performance demands of today’s mobile centric world.</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7</a:t>
            </a:fld>
            <a:endParaRPr lang="en-GB" dirty="0"/>
          </a:p>
        </p:txBody>
      </p:sp>
    </p:spTree>
    <p:extLst>
      <p:ext uri="{BB962C8B-B14F-4D97-AF65-F5344CB8AC3E}">
        <p14:creationId xmlns:p14="http://schemas.microsoft.com/office/powerpoint/2010/main" val="784584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9</a:t>
            </a:fld>
            <a:endParaRPr lang="en-GB" dirty="0"/>
          </a:p>
        </p:txBody>
      </p:sp>
    </p:spTree>
    <p:extLst>
      <p:ext uri="{BB962C8B-B14F-4D97-AF65-F5344CB8AC3E}">
        <p14:creationId xmlns:p14="http://schemas.microsoft.com/office/powerpoint/2010/main" val="2727674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lstStyle/>
          <a:p>
            <a:r>
              <a:rPr lang="en-US" b="1" dirty="0"/>
              <a:t>Not enough Time -  </a:t>
            </a:r>
            <a:r>
              <a:rPr lang="en-US" dirty="0"/>
              <a:t>New workloads and increasingly complex IT environments have not been met with an increase in headcount within most SMB IT organizations.  </a:t>
            </a:r>
          </a:p>
          <a:p>
            <a:r>
              <a:rPr lang="en-US" dirty="0"/>
              <a:t> </a:t>
            </a:r>
          </a:p>
          <a:p>
            <a:r>
              <a:rPr lang="en-US" dirty="0"/>
              <a:t>Administrators need to focus on advancing the business, and not wasting time performing tasks that do not directly provide business value</a:t>
            </a:r>
            <a:r>
              <a:rPr lang="en-US" dirty="0" smtClean="0"/>
              <a:t>. </a:t>
            </a:r>
          </a:p>
          <a:p>
            <a:endParaRPr lang="en-US" dirty="0"/>
          </a:p>
          <a:p>
            <a:r>
              <a:rPr lang="en-US" b="1" dirty="0" smtClean="0"/>
              <a:t>Not </a:t>
            </a:r>
            <a:r>
              <a:rPr lang="en-US" b="1" dirty="0"/>
              <a:t>enough Budget</a:t>
            </a:r>
            <a:r>
              <a:rPr lang="en-US" dirty="0"/>
              <a:t> - IT managers have challenges managing tight budgets while being asked to provide more business value for each dollar spent on infrastructure.  </a:t>
            </a:r>
          </a:p>
          <a:p>
            <a:r>
              <a:rPr lang="en-US" dirty="0"/>
              <a:t> </a:t>
            </a:r>
          </a:p>
          <a:p>
            <a:r>
              <a:rPr lang="en-US" dirty="0"/>
              <a:t>While budgets may have grown through time, they have not expanded at the same rate as project requests.  </a:t>
            </a:r>
          </a:p>
          <a:p>
            <a:r>
              <a:rPr lang="en-US" b="1" dirty="0"/>
              <a:t>Too much Risk—</a:t>
            </a:r>
            <a:r>
              <a:rPr lang="en-US" dirty="0"/>
              <a:t>  Risks from natural disasters, equipment failures, data corruption, malicious electronic attacks, and physical security issues are the types of things that keep IT managers awake at night. </a:t>
            </a: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10</a:t>
            </a:fld>
            <a:endParaRPr lang="en-GB" dirty="0"/>
          </a:p>
        </p:txBody>
      </p:sp>
    </p:spTree>
    <p:extLst>
      <p:ext uri="{BB962C8B-B14F-4D97-AF65-F5344CB8AC3E}">
        <p14:creationId xmlns:p14="http://schemas.microsoft.com/office/powerpoint/2010/main" val="2555073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11</a:t>
            </a:fld>
            <a:endParaRPr lang="en-GB" dirty="0"/>
          </a:p>
        </p:txBody>
      </p:sp>
    </p:spTree>
    <p:extLst>
      <p:ext uri="{BB962C8B-B14F-4D97-AF65-F5344CB8AC3E}">
        <p14:creationId xmlns:p14="http://schemas.microsoft.com/office/powerpoint/2010/main" val="2633313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lstStyle/>
          <a:p>
            <a:r>
              <a:rPr lang="en-US" b="1" dirty="0" smtClean="0"/>
              <a:t>Bullets:</a:t>
            </a:r>
          </a:p>
          <a:p>
            <a:pPr marL="171425" indent="-171425">
              <a:buFont typeface="Arial" panose="020B0604020202020204" pitchFamily="34" charset="0"/>
              <a:buChar char="•"/>
            </a:pPr>
            <a:r>
              <a:rPr lang="en-US" dirty="0"/>
              <a:t>For remote and small offices – where they have limited IT resources or staff – and for IT organization moving to the cloud</a:t>
            </a:r>
          </a:p>
          <a:p>
            <a:pPr marL="171425" indent="-171425">
              <a:buFont typeface="Arial" panose="020B0604020202020204" pitchFamily="34" charset="0"/>
              <a:buChar char="•"/>
            </a:pPr>
            <a:r>
              <a:rPr lang="en-US" dirty="0"/>
              <a:t>Our cloud managed solutions – provides a simple and easy-to-manage network so they don’t have to deploy a controller on-site and management is provided through the cloud</a:t>
            </a:r>
          </a:p>
          <a:p>
            <a:pPr marL="171425" indent="-171425">
              <a:buFont typeface="Arial" panose="020B0604020202020204" pitchFamily="34" charset="0"/>
              <a:buChar char="•"/>
            </a:pPr>
            <a:r>
              <a:rPr lang="en-US" dirty="0"/>
              <a:t>The solution lowers upfront cost by 33% with a pay-as-you use model</a:t>
            </a:r>
          </a:p>
          <a:p>
            <a:pPr marL="171425" indent="-171425">
              <a:buFont typeface="Arial" panose="020B0604020202020204" pitchFamily="34" charset="0"/>
              <a:buChar char="•"/>
            </a:pPr>
            <a:r>
              <a:rPr lang="en-US" dirty="0"/>
              <a:t>Eliminates the need for on-site IT</a:t>
            </a:r>
          </a:p>
          <a:p>
            <a:pPr marL="171425" indent="-171425">
              <a:buFont typeface="Arial" panose="020B0604020202020204" pitchFamily="34" charset="0"/>
              <a:buChar char="•"/>
            </a:pPr>
            <a:r>
              <a:rPr lang="en-US" dirty="0"/>
              <a:t>And gets users online faster with one-click deployment</a:t>
            </a:r>
          </a:p>
          <a:p>
            <a:r>
              <a:rPr lang="en-US" b="1" dirty="0"/>
              <a:t> </a:t>
            </a:r>
            <a:endParaRPr lang="en-US" dirty="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13</a:t>
            </a:fld>
            <a:endParaRPr lang="en-GB" dirty="0"/>
          </a:p>
        </p:txBody>
      </p:sp>
    </p:spTree>
    <p:extLst>
      <p:ext uri="{BB962C8B-B14F-4D97-AF65-F5344CB8AC3E}">
        <p14:creationId xmlns:p14="http://schemas.microsoft.com/office/powerpoint/2010/main" val="4147786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2.xml"/><Relationship Id="rId4" Type="http://schemas.openxmlformats.org/officeDocument/2006/relationships/tags" Target="../tags/tag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tx2"/>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3316628"/>
            <a:ext cx="6858000" cy="914400"/>
          </a:xfrm>
        </p:spPr>
        <p:txBody>
          <a:bodyPr/>
          <a:lstStyle>
            <a:lvl1pPr marL="0" indent="0" algn="l">
              <a:buNone/>
              <a:defRPr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440" y="365760"/>
            <a:ext cx="1883664" cy="1883664"/>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HP Simplified"/>
                <a:cs typeface="HP Simplified"/>
              </a:rPr>
              <a:t>e.</a:t>
            </a:r>
          </a:p>
        </p:txBody>
      </p:sp>
    </p:spTree>
    <p:extLst>
      <p:ext uri="{BB962C8B-B14F-4D97-AF65-F5344CB8AC3E}">
        <p14:creationId xmlns:p14="http://schemas.microsoft.com/office/powerpoint/2010/main" val="227675573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29184" y="235063"/>
            <a:ext cx="8460105" cy="429768"/>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188720"/>
            <a:ext cx="252374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1"/>
          <p:cNvSpPr>
            <a:spLocks noGrp="1"/>
          </p:cNvSpPr>
          <p:nvPr>
            <p:ph sz="quarter" idx="17"/>
          </p:nvPr>
        </p:nvSpPr>
        <p:spPr>
          <a:xfrm>
            <a:off x="3124486" y="1188720"/>
            <a:ext cx="2523744" cy="32226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8"/>
          </p:nvPr>
        </p:nvSpPr>
        <p:spPr>
          <a:xfrm>
            <a:off x="5919788" y="1188720"/>
            <a:ext cx="2527300"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8735121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Line with Subtitle">
    <p:spTree>
      <p:nvGrpSpPr>
        <p:cNvPr id="1" name=""/>
        <p:cNvGrpSpPr/>
        <p:nvPr/>
      </p:nvGrpSpPr>
      <p:grpSpPr>
        <a:xfrm>
          <a:off x="0" y="0"/>
          <a:ext cx="0" cy="0"/>
          <a:chOff x="0" y="0"/>
          <a:chExt cx="0" cy="0"/>
        </a:xfrm>
      </p:grpSpPr>
      <p:sp>
        <p:nvSpPr>
          <p:cNvPr id="7" name="Text Placeholder 12"/>
          <p:cNvSpPr>
            <a:spLocks noGrp="1"/>
          </p:cNvSpPr>
          <p:nvPr>
            <p:ph type="body" sz="quarter" idx="14" hasCustomPrompt="1"/>
          </p:nvPr>
        </p:nvSpPr>
        <p:spPr>
          <a:xfrm>
            <a:off x="358775" y="759965"/>
            <a:ext cx="8370380" cy="294965"/>
          </a:xfrm>
          <a:prstGeom prst="rect">
            <a:avLst/>
          </a:prstGeom>
        </p:spPr>
        <p:txBody>
          <a:bodyPr>
            <a:noAutofit/>
          </a:bodyPr>
          <a:lstStyle>
            <a:lvl1pPr marL="0" indent="0">
              <a:lnSpc>
                <a:spcPct val="100000"/>
              </a:lnSpc>
              <a:buNone/>
              <a:defRPr lang="en-US" sz="2000" kern="1200" dirty="0" smtClean="0">
                <a:solidFill>
                  <a:schemeClr val="bg1">
                    <a:lumMod val="75000"/>
                  </a:schemeClr>
                </a:solidFill>
                <a:latin typeface="Futura Bk" pitchFamily="34" charset="0"/>
                <a:ea typeface="+mn-ea"/>
                <a:cs typeface="+mn-cs"/>
              </a:defRPr>
            </a:lvl1pPr>
            <a:lvl2pPr>
              <a:defRPr lang="en-US" sz="2000" kern="1200" dirty="0" smtClean="0">
                <a:solidFill>
                  <a:srgbClr val="FFFFFF"/>
                </a:solidFill>
                <a:latin typeface="Futura Bk" pitchFamily="34" charset="0"/>
                <a:ea typeface="+mn-ea"/>
                <a:cs typeface="+mn-cs"/>
              </a:defRPr>
            </a:lvl2pPr>
            <a:lvl3pPr>
              <a:defRPr lang="en-US" sz="2000" kern="1200" dirty="0" smtClean="0">
                <a:solidFill>
                  <a:srgbClr val="FFFFFF"/>
                </a:solidFill>
                <a:latin typeface="Futura Bk" pitchFamily="34" charset="0"/>
                <a:ea typeface="+mn-ea"/>
                <a:cs typeface="+mn-cs"/>
              </a:defRPr>
            </a:lvl3pPr>
            <a:lvl4pPr>
              <a:defRPr lang="en-US" sz="2000" kern="1200" dirty="0" smtClean="0">
                <a:solidFill>
                  <a:srgbClr val="FFFFFF"/>
                </a:solidFill>
                <a:latin typeface="Futura Bk" pitchFamily="34" charset="0"/>
                <a:ea typeface="+mn-ea"/>
                <a:cs typeface="+mn-cs"/>
              </a:defRPr>
            </a:lvl4pPr>
            <a:lvl5pPr>
              <a:defRPr lang="en-US" sz="2000" kern="1200" dirty="0" smtClean="0">
                <a:solidFill>
                  <a:srgbClr val="FFFFFF"/>
                </a:solidFill>
                <a:latin typeface="Futura Bk" pitchFamily="34" charset="0"/>
                <a:ea typeface="+mn-ea"/>
                <a:cs typeface="+mn-cs"/>
              </a:defRPr>
            </a:lvl5pPr>
          </a:lstStyle>
          <a:p>
            <a:pPr lvl="0"/>
            <a:r>
              <a:rPr lang="en-US" dirty="0" smtClean="0"/>
              <a:t>Subtitle placeholder here</a:t>
            </a:r>
          </a:p>
        </p:txBody>
      </p:sp>
      <p:sp>
        <p:nvSpPr>
          <p:cNvPr id="11" name="Title 8"/>
          <p:cNvSpPr>
            <a:spLocks noGrp="1"/>
          </p:cNvSpPr>
          <p:nvPr>
            <p:ph type="title" hasCustomPrompt="1"/>
          </p:nvPr>
        </p:nvSpPr>
        <p:spPr>
          <a:xfrm>
            <a:off x="339725" y="304710"/>
            <a:ext cx="8375650" cy="469840"/>
          </a:xfrm>
          <a:prstGeom prst="rect">
            <a:avLst/>
          </a:prstGeom>
        </p:spPr>
        <p:txBody>
          <a:bodyPr anchor="t" anchorCtr="0">
            <a:noAutofit/>
          </a:bodyPr>
          <a:lstStyle>
            <a:lvl1pPr marL="0" marR="0" indent="0" algn="l" defTabSz="914400" rtl="0" eaLnBrk="1" fontAlgn="auto" latinLnBrk="0" hangingPunct="1">
              <a:lnSpc>
                <a:spcPts val="3300"/>
              </a:lnSpc>
              <a:spcBef>
                <a:spcPct val="0"/>
              </a:spcBef>
              <a:spcAft>
                <a:spcPts val="0"/>
              </a:spcAft>
              <a:buClrTx/>
              <a:buSzTx/>
              <a:buFontTx/>
              <a:buNone/>
              <a:tabLst/>
              <a:defRPr sz="2800" baseline="0">
                <a:solidFill>
                  <a:schemeClr val="bg1"/>
                </a:solidFill>
                <a:latin typeface="Futura Bk" pitchFamily="34" charset="0"/>
              </a:defRPr>
            </a:lvl1pPr>
          </a:lstStyle>
          <a:p>
            <a:r>
              <a:rPr lang="en-US" dirty="0" smtClean="0"/>
              <a:t>Single line title</a:t>
            </a:r>
            <a:endParaRPr lang="en-US" dirty="0"/>
          </a:p>
        </p:txBody>
      </p:sp>
    </p:spTree>
    <p:extLst>
      <p:ext uri="{BB962C8B-B14F-4D97-AF65-F5344CB8AC3E}">
        <p14:creationId xmlns:p14="http://schemas.microsoft.com/office/powerpoint/2010/main" val="3568904248"/>
      </p:ext>
    </p:extLst>
  </p:cSld>
  <p:clrMapOvr>
    <a:masterClrMapping/>
  </p:clrMapOvr>
  <p:transition>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Line Only">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4023360" y="4855464"/>
            <a:ext cx="1097280" cy="150876"/>
          </a:xfrm>
          <a:prstGeom prst="rect">
            <a:avLst/>
          </a:prstGeom>
        </p:spPr>
        <p:txBody>
          <a:bodyPr/>
          <a:lstStyle/>
          <a:p>
            <a:pPr defTabSz="914400"/>
            <a:fld id="{0F069730-25C4-4A25-932D-78237D7636C0}" type="datetime1">
              <a:rPr lang="en-US">
                <a:solidFill>
                  <a:prstClr val="black"/>
                </a:solidFill>
              </a:rPr>
              <a:pPr defTabSz="914400"/>
              <a:t>1/5/2018</a:t>
            </a:fld>
            <a:endParaRPr lang="en-US" dirty="0">
              <a:solidFill>
                <a:prstClr val="black"/>
              </a:solidFill>
            </a:endParaRPr>
          </a:p>
        </p:txBody>
      </p:sp>
      <p:sp>
        <p:nvSpPr>
          <p:cNvPr id="8" name="Slide Number Placeholder 7"/>
          <p:cNvSpPr>
            <a:spLocks noGrp="1"/>
          </p:cNvSpPr>
          <p:nvPr>
            <p:ph type="sldNum" sz="quarter" idx="11"/>
          </p:nvPr>
        </p:nvSpPr>
        <p:spPr>
          <a:xfrm>
            <a:off x="348905" y="4711116"/>
            <a:ext cx="182186" cy="107722"/>
          </a:xfrm>
          <a:prstGeom prst="rect">
            <a:avLst/>
          </a:prstGeom>
        </p:spPr>
        <p:txBody>
          <a:bodyPr/>
          <a:lstStyle/>
          <a:p>
            <a:pPr defTabSz="914400"/>
            <a:fld id="{39FE57C1-99E3-4342-90AE-63D315326D4A}" type="slidenum">
              <a:rPr lang="en-US">
                <a:solidFill>
                  <a:prstClr val="black"/>
                </a:solidFill>
              </a:rPr>
              <a:pPr defTabSz="914400"/>
              <a:t>‹#›</a:t>
            </a:fld>
            <a:endParaRPr lang="en-US" dirty="0">
              <a:solidFill>
                <a:prstClr val="black"/>
              </a:solidFill>
            </a:endParaRPr>
          </a:p>
        </p:txBody>
      </p:sp>
      <p:sp>
        <p:nvSpPr>
          <p:cNvPr id="10" name="Footer Placeholder 9"/>
          <p:cNvSpPr>
            <a:spLocks noGrp="1"/>
          </p:cNvSpPr>
          <p:nvPr>
            <p:ph type="ftr" sz="quarter" idx="12"/>
          </p:nvPr>
        </p:nvSpPr>
        <p:spPr>
          <a:xfrm>
            <a:off x="694944" y="4855464"/>
            <a:ext cx="3291840" cy="150876"/>
          </a:xfrm>
          <a:prstGeom prst="rect">
            <a:avLst/>
          </a:prstGeom>
        </p:spPr>
        <p:txBody>
          <a:bodyPr/>
          <a:lstStyle/>
          <a:p>
            <a:pPr defTabSz="914400"/>
            <a:r>
              <a:rPr lang="en-US" dirty="0">
                <a:solidFill>
                  <a:prstClr val="black"/>
                </a:solidFill>
              </a:rPr>
              <a:t>HP Confidential</a:t>
            </a:r>
          </a:p>
        </p:txBody>
      </p:sp>
      <p:sp>
        <p:nvSpPr>
          <p:cNvPr id="6" name="Title 8"/>
          <p:cNvSpPr>
            <a:spLocks noGrp="1"/>
          </p:cNvSpPr>
          <p:nvPr>
            <p:ph type="title" hasCustomPrompt="1"/>
          </p:nvPr>
        </p:nvSpPr>
        <p:spPr>
          <a:xfrm>
            <a:off x="339725" y="304710"/>
            <a:ext cx="8375650" cy="469840"/>
          </a:xfrm>
          <a:prstGeom prst="rect">
            <a:avLst/>
          </a:prstGeom>
        </p:spPr>
        <p:txBody>
          <a:bodyPr anchor="t" anchorCtr="0">
            <a:noAutofit/>
          </a:bodyPr>
          <a:lstStyle>
            <a:lvl1pPr marL="0" marR="0" indent="0" algn="l" defTabSz="914400" rtl="0" eaLnBrk="1" fontAlgn="auto" latinLnBrk="0" hangingPunct="1">
              <a:lnSpc>
                <a:spcPts val="3300"/>
              </a:lnSpc>
              <a:spcBef>
                <a:spcPct val="0"/>
              </a:spcBef>
              <a:spcAft>
                <a:spcPts val="0"/>
              </a:spcAft>
              <a:buClrTx/>
              <a:buSzTx/>
              <a:buFontTx/>
              <a:buNone/>
              <a:tabLst/>
              <a:defRPr sz="2800" baseline="0">
                <a:solidFill>
                  <a:schemeClr val="bg1"/>
                </a:solidFill>
                <a:latin typeface="Futura Bk" pitchFamily="34" charset="0"/>
              </a:defRPr>
            </a:lvl1pPr>
          </a:lstStyle>
          <a:p>
            <a:r>
              <a:rPr lang="en-US" dirty="0" smtClean="0"/>
              <a:t>Single line title</a:t>
            </a:r>
            <a:endParaRPr lang="en-US" dirty="0"/>
          </a:p>
        </p:txBody>
      </p:sp>
    </p:spTree>
    <p:extLst>
      <p:ext uri="{BB962C8B-B14F-4D97-AF65-F5344CB8AC3E}">
        <p14:creationId xmlns:p14="http://schemas.microsoft.com/office/powerpoint/2010/main" val="1649989368"/>
      </p:ext>
    </p:extLst>
  </p:cSld>
  <p:clrMapOvr>
    <a:masterClrMapping/>
  </p:clrMapOvr>
  <p:transition spd="slow">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21238566"/>
      </p:ext>
    </p:extLst>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Line with Conten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339725" y="304710"/>
            <a:ext cx="8375650" cy="469840"/>
          </a:xfrm>
          <a:prstGeom prst="rect">
            <a:avLst/>
          </a:prstGeom>
        </p:spPr>
        <p:txBody>
          <a:bodyPr anchor="t" anchorCtr="0">
            <a:noAutofit/>
          </a:bodyPr>
          <a:lstStyle>
            <a:lvl1pPr marL="0" marR="0" indent="0" algn="l" defTabSz="914400" rtl="0" eaLnBrk="1" fontAlgn="auto" latinLnBrk="0" hangingPunct="1">
              <a:lnSpc>
                <a:spcPts val="3300"/>
              </a:lnSpc>
              <a:spcBef>
                <a:spcPct val="0"/>
              </a:spcBef>
              <a:spcAft>
                <a:spcPts val="0"/>
              </a:spcAft>
              <a:buClrTx/>
              <a:buSzTx/>
              <a:buFontTx/>
              <a:buNone/>
              <a:tabLst/>
              <a:defRPr sz="2800" baseline="0">
                <a:solidFill>
                  <a:schemeClr val="bg1"/>
                </a:solidFill>
                <a:latin typeface="Futura Bk" pitchFamily="34" charset="0"/>
              </a:defRPr>
            </a:lvl1pPr>
          </a:lstStyle>
          <a:p>
            <a:r>
              <a:rPr lang="en-US" dirty="0" smtClean="0"/>
              <a:t>Single line title</a:t>
            </a:r>
            <a:endParaRPr lang="en-US" dirty="0"/>
          </a:p>
        </p:txBody>
      </p:sp>
      <p:sp>
        <p:nvSpPr>
          <p:cNvPr id="13" name="Slide Number Placeholder 12"/>
          <p:cNvSpPr>
            <a:spLocks noGrp="1"/>
          </p:cNvSpPr>
          <p:nvPr>
            <p:ph type="sldNum" sz="quarter" idx="12"/>
          </p:nvPr>
        </p:nvSpPr>
        <p:spPr>
          <a:xfrm>
            <a:off x="298897" y="4711116"/>
            <a:ext cx="182186" cy="107722"/>
          </a:xfrm>
          <a:prstGeom prst="rect">
            <a:avLst/>
          </a:prstGeom>
        </p:spPr>
        <p:txBody>
          <a:bodyPr/>
          <a:lstStyle/>
          <a:p>
            <a:fld id="{39FE57C1-99E3-4342-90AE-63D315326D4A}" type="slidenum">
              <a:rPr lang="en-US" smtClean="0"/>
              <a:pPr/>
              <a:t>‹#›</a:t>
            </a:fld>
            <a:endParaRPr lang="en-US"/>
          </a:p>
        </p:txBody>
      </p:sp>
      <p:sp>
        <p:nvSpPr>
          <p:cNvPr id="7" name="Content Placeholder 12"/>
          <p:cNvSpPr>
            <a:spLocks noGrp="1"/>
          </p:cNvSpPr>
          <p:nvPr>
            <p:ph sz="quarter" idx="14"/>
          </p:nvPr>
        </p:nvSpPr>
        <p:spPr>
          <a:xfrm>
            <a:off x="365760" y="928746"/>
            <a:ext cx="8321040" cy="3657600"/>
          </a:xfrm>
        </p:spPr>
        <p:txBody>
          <a:bodyPr/>
          <a:lstStyle>
            <a:lvl1pPr>
              <a:buSzPct val="80000"/>
              <a:buFont typeface="Arial" pitchFamily="34" charset="0"/>
              <a:buChar char="•"/>
              <a:defRPr sz="1800"/>
            </a:lvl1pPr>
            <a:lvl2pPr>
              <a:buSzPct val="80000"/>
              <a:buFont typeface="Futura Bk" pitchFamily="34" charset="0"/>
              <a:buChar char="–"/>
              <a:defRPr sz="1400"/>
            </a:lvl2pPr>
            <a:lvl3pPr>
              <a:buSzPct val="80000"/>
              <a:buFont typeface="Arial" pitchFamily="34" charset="0"/>
              <a:buChar char="•"/>
              <a:defRPr sz="1000"/>
            </a:lvl3pPr>
            <a:lvl4pPr>
              <a:buSzPct val="80000"/>
              <a:buFont typeface="Futura Bk" pitchFamily="34" charset="0"/>
              <a:buChar char="–"/>
              <a:defRPr sz="1000"/>
            </a:lvl4pPr>
            <a:lvl5pPr>
              <a:buSzPct val="80000"/>
              <a:buFont typeface="Arial" pitchFamily="34" charset="0"/>
              <a:buChar cha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11"/>
          <p:cNvSpPr>
            <a:spLocks noGrp="1"/>
          </p:cNvSpPr>
          <p:nvPr>
            <p:ph type="dt" sz="half" idx="2"/>
          </p:nvPr>
        </p:nvSpPr>
        <p:spPr>
          <a:xfrm>
            <a:off x="7086840" y="4855464"/>
            <a:ext cx="1097280" cy="150876"/>
          </a:xfrm>
          <a:prstGeom prst="rect">
            <a:avLst/>
          </a:prstGeom>
        </p:spPr>
        <p:txBody>
          <a:bodyPr vert="horz" wrap="none" lIns="91440" tIns="45720" rIns="91440" bIns="45720" rtlCol="0" anchor="ctr"/>
          <a:lstStyle>
            <a:lvl1pPr algn="ctr">
              <a:defRPr lang="en-US" sz="700" kern="1200" smtClean="0">
                <a:solidFill>
                  <a:schemeClr val="bg1"/>
                </a:solidFill>
                <a:latin typeface="Futura Bk" pitchFamily="34" charset="0"/>
                <a:ea typeface="+mn-ea"/>
                <a:cs typeface="+mn-cs"/>
              </a:defRPr>
            </a:lvl1pPr>
          </a:lstStyle>
          <a:p>
            <a:r>
              <a:rPr lang="en-US" smtClean="0"/>
              <a:t>January 1, 2012</a:t>
            </a:r>
            <a:endParaRPr lang="en-US"/>
          </a:p>
        </p:txBody>
      </p:sp>
    </p:spTree>
    <p:extLst>
      <p:ext uri="{BB962C8B-B14F-4D97-AF65-F5344CB8AC3E}">
        <p14:creationId xmlns:p14="http://schemas.microsoft.com/office/powerpoint/2010/main" val="2666632002"/>
      </p:ext>
    </p:extLst>
  </p:cSld>
  <p:clrMapOvr>
    <a:masterClrMapping/>
  </p:clrMapOvr>
  <p:transition>
    <p:fade thruBlk="1"/>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Blue divider slid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38328"/>
            <a:ext cx="7222352" cy="2006703"/>
          </a:xfrm>
          <a:prstGeom prst="rect">
            <a:avLst/>
          </a:prstGeom>
        </p:spPr>
        <p:txBody>
          <a:bodyPr wrap="square" lIns="0" tIns="0" rIns="0" bIns="0" anchor="t" anchorCtr="0">
            <a:noAutofit/>
          </a:bodyPr>
          <a:lstStyle>
            <a:lvl1pPr algn="l">
              <a:lnSpc>
                <a:spcPct val="90000"/>
              </a:lnSpc>
              <a:defRPr sz="4000" b="1" i="0" spc="-100" baseline="0">
                <a:solidFill>
                  <a:schemeClr val="bg1"/>
                </a:solidFill>
                <a:latin typeface="+mj-lt"/>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8505214" y="4535424"/>
            <a:ext cx="365736" cy="365736"/>
          </a:xfrm>
          <a:prstGeom prst="rect">
            <a:avLst/>
          </a:prstGeom>
        </p:spPr>
      </p:pic>
      <p:sp>
        <p:nvSpPr>
          <p:cNvPr id="6" name="TextBox 5"/>
          <p:cNvSpPr txBox="1"/>
          <p:nvPr userDrawn="1"/>
        </p:nvSpPr>
        <p:spPr>
          <a:xfrm>
            <a:off x="329184" y="4758803"/>
            <a:ext cx="6683881" cy="200055"/>
          </a:xfrm>
          <a:prstGeom prst="rect">
            <a:avLst/>
          </a:prstGeom>
          <a:noFill/>
        </p:spPr>
        <p:txBody>
          <a:bodyPr wrap="none" l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HP Simplified"/>
                <a:cs typeface="HP Simplified"/>
              </a:rPr>
              <a:t>© Copyright 2014 Hewlett-Packard Development Company, L.P. The information contained herein is subject to change without notice. </a:t>
            </a:r>
            <a:r>
              <a:rPr lang="en-US" sz="700" b="0" i="0" dirty="0" smtClean="0">
                <a:solidFill>
                  <a:schemeClr val="bg1"/>
                </a:solidFill>
                <a:latin typeface="+mn-lt"/>
                <a:cs typeface="HP Simplified"/>
              </a:rPr>
              <a:t>HP Confidential – For training purposes only.</a:t>
            </a:r>
          </a:p>
        </p:txBody>
      </p:sp>
      <p:sp>
        <p:nvSpPr>
          <p:cNvPr id="8" name="Subtitle 2"/>
          <p:cNvSpPr>
            <a:spLocks noGrp="1"/>
          </p:cNvSpPr>
          <p:nvPr>
            <p:ph type="subTitle" idx="1" hasCustomPrompt="1"/>
          </p:nvPr>
        </p:nvSpPr>
        <p:spPr>
          <a:xfrm>
            <a:off x="325269" y="3305361"/>
            <a:ext cx="5148072" cy="649224"/>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1400148196"/>
      </p:ext>
    </p:extLst>
  </p:cSld>
  <p:clrMapOvr>
    <a:masterClrMapping/>
  </p:clrMapOvr>
  <p:transition spd="slow">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 titl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1337252294"/>
      </p:ext>
    </p:extLst>
  </p:cSld>
  <p:clrMapOvr>
    <a:masterClrMapping/>
  </p:clrMapOvr>
  <p:transition spd="med">
    <p:wipe dir="r"/>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3_Blue divider slid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38328"/>
            <a:ext cx="7222352" cy="2006703"/>
          </a:xfrm>
          <a:prstGeom prst="rect">
            <a:avLst/>
          </a:prstGeom>
        </p:spPr>
        <p:txBody>
          <a:bodyPr wrap="square" lIns="0" tIns="0" rIns="0" bIns="0" anchor="t" anchorCtr="0">
            <a:noAutofit/>
          </a:bodyPr>
          <a:lstStyle>
            <a:lvl1pPr algn="l">
              <a:lnSpc>
                <a:spcPct val="90000"/>
              </a:lnSpc>
              <a:defRPr sz="4000" b="1" i="0" spc="-100" baseline="0">
                <a:solidFill>
                  <a:schemeClr val="bg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HP Simplified"/>
                <a:cs typeface="HP Simplified"/>
              </a:rPr>
              <a:t>© Copyright 2012 Hewlett-Packard Development Company, L.P. </a:t>
            </a:r>
            <a:r>
              <a:rPr lang="en-US" sz="700" b="0" i="0" baseline="0" dirty="0" smtClean="0">
                <a:solidFill>
                  <a:schemeClr val="bg1"/>
                </a:solidFill>
                <a:latin typeface="HP Simplified"/>
                <a:cs typeface="HP Simplified"/>
              </a:rPr>
              <a:t> </a:t>
            </a:r>
            <a:r>
              <a:rPr lang="en-US" sz="700" b="0" i="0" dirty="0" smtClean="0">
                <a:solidFill>
                  <a:schemeClr val="bg1"/>
                </a:solidFill>
                <a:latin typeface="HP Simplified"/>
                <a:cs typeface="HP Simplified"/>
              </a:rPr>
              <a:t>The information contained herein is subject to change without notice.</a:t>
            </a:r>
          </a:p>
        </p:txBody>
      </p:sp>
    </p:spTree>
    <p:extLst>
      <p:ext uri="{BB962C8B-B14F-4D97-AF65-F5344CB8AC3E}">
        <p14:creationId xmlns:p14="http://schemas.microsoft.com/office/powerpoint/2010/main" val="372893098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E8DB15B0-8A3C-4060-8625-434FC1EDB3B1}" type="datetimeFigureOut">
              <a:rPr lang="en-US" smtClean="0"/>
              <a:t>1/5/2018</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09B7982-9305-49AC-A9BC-5E64238E0DFC}" type="slidenum">
              <a:rPr lang="en-US" smtClean="0"/>
              <a:t>‹#›</a:t>
            </a:fld>
            <a:endParaRPr lang="en-US"/>
          </a:p>
        </p:txBody>
      </p:sp>
    </p:spTree>
    <p:extLst>
      <p:ext uri="{BB962C8B-B14F-4D97-AF65-F5344CB8AC3E}">
        <p14:creationId xmlns:p14="http://schemas.microsoft.com/office/powerpoint/2010/main" val="238711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Sub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4" name="Footer Placeholder 9"/>
          <p:cNvSpPr>
            <a:spLocks noGrp="1"/>
          </p:cNvSpPr>
          <p:nvPr>
            <p:ph type="ftr" sz="quarter" idx="3"/>
          </p:nvPr>
        </p:nvSpPr>
        <p:spPr>
          <a:xfrm>
            <a:off x="5562600" y="4720668"/>
            <a:ext cx="2895600" cy="274637"/>
          </a:xfrm>
          <a:prstGeom prst="rect">
            <a:avLst/>
          </a:prstGeom>
        </p:spPr>
        <p:txBody>
          <a:bodyPr vert="horz" lIns="91440" tIns="45720" rIns="91440" bIns="45720" rtlCol="0" anchor="ctr"/>
          <a:lstStyle>
            <a:lvl1pPr marL="0" marR="0" indent="0" algn="r" defTabSz="457200" rtl="0" eaLnBrk="1" fontAlgn="auto" latinLnBrk="0" hangingPunct="1">
              <a:lnSpc>
                <a:spcPct val="100000"/>
              </a:lnSpc>
              <a:spcBef>
                <a:spcPts val="0"/>
              </a:spcBef>
              <a:spcAft>
                <a:spcPts val="0"/>
              </a:spcAft>
              <a:buClrTx/>
              <a:buSzTx/>
              <a:buFontTx/>
              <a:buNone/>
              <a:tabLst/>
              <a:defRPr lang="en-US" sz="900" b="0" i="0" kern="1200" dirty="0" smtClean="0">
                <a:solidFill>
                  <a:srgbClr val="B9B8BB"/>
                </a:solidFill>
                <a:latin typeface="HP Simplified"/>
                <a:ea typeface="+mn-ea"/>
                <a:cs typeface="HP Simplified"/>
              </a:defRPr>
            </a:lvl1pPr>
          </a:lstStyle>
          <a:p>
            <a:pPr>
              <a:defRPr/>
            </a:pPr>
            <a:r>
              <a:rPr/>
              <a:t>HP CONFIDENTIAL</a:t>
            </a:r>
          </a:p>
        </p:txBody>
      </p:sp>
    </p:spTree>
    <p:extLst>
      <p:ext uri="{BB962C8B-B14F-4D97-AF65-F5344CB8AC3E}">
        <p14:creationId xmlns:p14="http://schemas.microsoft.com/office/powerpoint/2010/main" val="6151423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divider slide">
    <p:spTree>
      <p:nvGrpSpPr>
        <p:cNvPr id="1" name=""/>
        <p:cNvGrpSpPr/>
        <p:nvPr/>
      </p:nvGrpSpPr>
      <p:grpSpPr>
        <a:xfrm>
          <a:off x="0" y="0"/>
          <a:ext cx="0" cy="0"/>
          <a:chOff x="0" y="0"/>
          <a:chExt cx="0" cy="0"/>
        </a:xfrm>
      </p:grpSpPr>
      <p:pic>
        <p:nvPicPr>
          <p:cNvPr id="5" name="Picture 4" descr="HP_Blue_RGB_150_S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3920" y="4535424"/>
            <a:ext cx="365760" cy="365760"/>
          </a:xfrm>
          <a:prstGeom prst="rect">
            <a:avLst/>
          </a:prstGeom>
        </p:spPr>
      </p:pic>
      <p:sp>
        <p:nvSpPr>
          <p:cNvPr id="16" name="Title 1"/>
          <p:cNvSpPr>
            <a:spLocks noGrp="1"/>
          </p:cNvSpPr>
          <p:nvPr>
            <p:ph type="ctrTitle" hasCustomPrompt="1"/>
          </p:nvPr>
        </p:nvSpPr>
        <p:spPr bwMode="black">
          <a:xfrm>
            <a:off x="329184" y="237744"/>
            <a:ext cx="7222352" cy="2006703"/>
          </a:xfrm>
          <a:prstGeom prst="rect">
            <a:avLst/>
          </a:prstGeom>
        </p:spPr>
        <p:txBody>
          <a:bodyPr wrap="square" lIns="0" tIns="0" rIns="0" bIns="0" anchor="t" anchorCtr="0">
            <a:noAutofit/>
          </a:bodyPr>
          <a:lstStyle>
            <a:lvl1pPr algn="l">
              <a:lnSpc>
                <a:spcPct val="90000"/>
              </a:lnSpc>
              <a:defRPr sz="4000" b="1" i="0" spc="-100">
                <a:solidFill>
                  <a:schemeClr val="tx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rgbClr val="87898B"/>
                </a:solidFill>
                <a:latin typeface="HP Simplified"/>
                <a:cs typeface="HP Simplified"/>
              </a:rPr>
              <a:t>e.</a:t>
            </a:r>
          </a:p>
        </p:txBody>
      </p:sp>
    </p:spTree>
    <p:extLst>
      <p:ext uri="{BB962C8B-B14F-4D97-AF65-F5344CB8AC3E}">
        <p14:creationId xmlns:p14="http://schemas.microsoft.com/office/powerpoint/2010/main" val="357479056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3316628"/>
            <a:ext cx="6858000" cy="914400"/>
          </a:xfrm>
        </p:spPr>
        <p:txBody>
          <a:bodyPr/>
          <a:lstStyle>
            <a:lvl1pPr marL="0" indent="0" algn="l">
              <a:buNone/>
              <a:defRPr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440" y="365760"/>
            <a:ext cx="1883664" cy="1883664"/>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a:defRPr/>
            </a:pPr>
            <a:r>
              <a:rPr lang="en-US" sz="700" dirty="0" smtClean="0">
                <a:solidFill>
                  <a:prstClr val="white"/>
                </a:solidFill>
                <a:cs typeface="HP Simplified"/>
              </a:rPr>
              <a:t>© Copyright 2012 Hewlett-Packard Development Company, L.P.  The information contained herein is subject to change without notice.</a:t>
            </a:r>
          </a:p>
        </p:txBody>
      </p:sp>
    </p:spTree>
    <p:extLst>
      <p:ext uri="{BB962C8B-B14F-4D97-AF65-F5344CB8AC3E}">
        <p14:creationId xmlns:p14="http://schemas.microsoft.com/office/powerpoint/2010/main" val="222221508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hite divider slide">
    <p:spTree>
      <p:nvGrpSpPr>
        <p:cNvPr id="1" name=""/>
        <p:cNvGrpSpPr/>
        <p:nvPr/>
      </p:nvGrpSpPr>
      <p:grpSpPr>
        <a:xfrm>
          <a:off x="0" y="0"/>
          <a:ext cx="0" cy="0"/>
          <a:chOff x="0" y="0"/>
          <a:chExt cx="0" cy="0"/>
        </a:xfrm>
      </p:grpSpPr>
      <p:pic>
        <p:nvPicPr>
          <p:cNvPr id="5" name="Picture 4" descr="HP_Blue_RGB_150_S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3920" y="4535424"/>
            <a:ext cx="365760" cy="365760"/>
          </a:xfrm>
          <a:prstGeom prst="rect">
            <a:avLst/>
          </a:prstGeom>
        </p:spPr>
      </p:pic>
      <p:sp>
        <p:nvSpPr>
          <p:cNvPr id="16" name="Title 1"/>
          <p:cNvSpPr>
            <a:spLocks noGrp="1"/>
          </p:cNvSpPr>
          <p:nvPr>
            <p:ph type="ctrTitle" hasCustomPrompt="1"/>
          </p:nvPr>
        </p:nvSpPr>
        <p:spPr bwMode="black">
          <a:xfrm>
            <a:off x="329184" y="237744"/>
            <a:ext cx="7222352" cy="2006703"/>
          </a:xfrm>
          <a:prstGeom prst="rect">
            <a:avLst/>
          </a:prstGeom>
        </p:spPr>
        <p:txBody>
          <a:bodyPr wrap="square" lIns="0" tIns="0" rIns="0" bIns="0" anchor="t" anchorCtr="0">
            <a:noAutofit/>
          </a:bodyPr>
          <a:lstStyle>
            <a:lvl1pPr algn="l">
              <a:lnSpc>
                <a:spcPct val="90000"/>
              </a:lnSpc>
              <a:defRPr sz="4000" b="1" i="0" spc="-100">
                <a:solidFill>
                  <a:schemeClr val="tx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
        <p:nvSpPr>
          <p:cNvPr id="6" name="TextBox 5"/>
          <p:cNvSpPr txBox="1"/>
          <p:nvPr userDrawn="1"/>
        </p:nvSpPr>
        <p:spPr>
          <a:xfrm>
            <a:off x="329184" y="4758803"/>
            <a:ext cx="8012545" cy="228600"/>
          </a:xfrm>
          <a:prstGeom prst="rect">
            <a:avLst/>
          </a:prstGeom>
          <a:noFill/>
        </p:spPr>
        <p:txBody>
          <a:bodyPr wrap="square" lIns="0" rtlCol="0">
            <a:noAutofit/>
          </a:bodyPr>
          <a:lstStyle/>
          <a:p>
            <a:pPr>
              <a:defRPr/>
            </a:pPr>
            <a:r>
              <a:rPr lang="en-US" sz="700" dirty="0" smtClean="0">
                <a:solidFill>
                  <a:srgbClr val="B9B8BB"/>
                </a:solidFill>
                <a:cs typeface="HP Simplified"/>
              </a:rPr>
              <a:t>© Copyright 2012 Hewlett-Packard Development Company, L.P.  The information contained herein is subject to change without notice.</a:t>
            </a:r>
          </a:p>
        </p:txBody>
      </p:sp>
    </p:spTree>
    <p:extLst>
      <p:ext uri="{BB962C8B-B14F-4D97-AF65-F5344CB8AC3E}">
        <p14:creationId xmlns:p14="http://schemas.microsoft.com/office/powerpoint/2010/main" val="271834226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 quote slide with subtitl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40919"/>
            <a:ext cx="7222352" cy="2006703"/>
          </a:xfrm>
          <a:prstGeom prst="rect">
            <a:avLst/>
          </a:prstGeom>
        </p:spPr>
        <p:txBody>
          <a:bodyPr wrap="square" lIns="0" tIns="0" rIns="0" bIns="0" anchor="t" anchorCtr="0">
            <a:noAutofit/>
          </a:bodyPr>
          <a:lstStyle>
            <a:lvl1pPr algn="l" defTabSz="457200" rtl="0" eaLnBrk="1" latinLnBrk="0" hangingPunct="1">
              <a:lnSpc>
                <a:spcPct val="90000"/>
              </a:lnSpc>
              <a:spcBef>
                <a:spcPct val="0"/>
              </a:spcBef>
              <a:spcAft>
                <a:spcPts val="0"/>
              </a:spcAft>
              <a:buNone/>
              <a:defRPr lang="en-US" sz="4000" b="1" i="0" kern="1200" spc="-100" noProof="0" dirty="0">
                <a:solidFill>
                  <a:schemeClr val="bg1"/>
                </a:solidFill>
                <a:latin typeface="HP Simplified" pitchFamily="34" charset="0"/>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a:defRPr/>
            </a:pPr>
            <a:r>
              <a:rPr lang="en-US" sz="700" dirty="0" smtClean="0">
                <a:solidFill>
                  <a:prstClr val="white"/>
                </a:solidFill>
                <a:cs typeface="HP Simplified"/>
              </a:rPr>
              <a:t>© Copyright 2012 Hewlett-Packard Development Company, L.P.  The information contained herein is subject to change without notice.</a:t>
            </a:r>
          </a:p>
        </p:txBody>
      </p:sp>
      <p:sp>
        <p:nvSpPr>
          <p:cNvPr id="5" name="Subtitle 2"/>
          <p:cNvSpPr>
            <a:spLocks noGrp="1"/>
          </p:cNvSpPr>
          <p:nvPr>
            <p:ph type="subTitle" idx="1" hasCustomPrompt="1"/>
          </p:nvPr>
        </p:nvSpPr>
        <p:spPr>
          <a:xfrm>
            <a:off x="325269" y="3305361"/>
            <a:ext cx="5148072" cy="649224"/>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71576791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269587829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8117904" cy="3219768"/>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614739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967404"/>
      </p:ext>
    </p:extLst>
  </p:cSld>
  <p:clrMapOvr>
    <a:masterClrMapping/>
  </p:clrMapOvr>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ub title with bullet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1pPr marL="171450" indent="-171450">
              <a:buFont typeface="HP Simplified" pitchFamily="34" charset="0"/>
              <a:buChar char="•"/>
              <a:defRPr sz="1400" b="0">
                <a:solidFill>
                  <a:schemeClr val="tx1"/>
                </a:solidFill>
              </a:defRPr>
            </a:lvl1pPr>
            <a:lvl2pPr marL="342900" indent="-171450">
              <a:buSzPct val="80000"/>
              <a:buFont typeface="HP Simplified" pitchFamily="34" charset="0"/>
              <a:buChar char="–"/>
              <a:defRPr sz="1400">
                <a:solidFill>
                  <a:srgbClr val="000000"/>
                </a:solidFill>
              </a:defRPr>
            </a:lvl2pPr>
            <a:lvl3pPr marL="512763" indent="-169863">
              <a:defRPr sz="1400">
                <a:solidFill>
                  <a:srgbClr val="000000"/>
                </a:solidFill>
              </a:defRPr>
            </a:lvl3pPr>
            <a:lvl4pPr marL="690563" indent="-180975">
              <a:defRPr sz="1400">
                <a:solidFill>
                  <a:srgbClr val="000000"/>
                </a:solidFill>
              </a:defRPr>
            </a:lvl4pPr>
            <a:lvl5pPr marL="833438" indent="-150813">
              <a:defRPr sz="14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9102047"/>
      </p:ext>
    </p:extLst>
  </p:cSld>
  <p:clrMapOvr>
    <a:masterClrMapping/>
  </p:clrMapOvr>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31471" y="235063"/>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32330" y="1188720"/>
            <a:ext cx="4030662" cy="3219769"/>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4568825" y="1185864"/>
            <a:ext cx="387826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4607143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page, sub title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7" y="1186047"/>
            <a:ext cx="3878263" cy="3222441"/>
          </a:xfrm>
        </p:spPr>
        <p:txBody>
          <a:bodyPr anchor="ctr"/>
          <a:lstStyle>
            <a:lvl1pPr algn="ctr">
              <a:defRPr b="0">
                <a:solidFill>
                  <a:schemeClr val="tx1"/>
                </a:solidFill>
              </a:defRPr>
            </a:lvl1pPr>
          </a:lstStyle>
          <a:p>
            <a:r>
              <a:rPr lang="en-US" smtClean="0"/>
              <a:t>Click icon to add picture</a:t>
            </a:r>
            <a:endParaRPr lang="en-US" dirty="0"/>
          </a:p>
        </p:txBody>
      </p:sp>
      <p:sp>
        <p:nvSpPr>
          <p:cNvPr id="7" name="Title 6"/>
          <p:cNvSpPr>
            <a:spLocks noGrp="1"/>
          </p:cNvSpPr>
          <p:nvPr>
            <p:ph type="title" hasCustomPrompt="1"/>
          </p:nvPr>
        </p:nvSpPr>
        <p:spPr bwMode="black">
          <a:xfrm>
            <a:off x="331469" y="235063"/>
            <a:ext cx="8458200" cy="429768"/>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4011612" cy="3219768"/>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174317222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2" y="235063"/>
            <a:ext cx="8460105" cy="429768"/>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189039"/>
            <a:ext cx="252374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11"/>
          <p:cNvSpPr>
            <a:spLocks noGrp="1"/>
          </p:cNvSpPr>
          <p:nvPr>
            <p:ph sz="quarter" idx="17"/>
          </p:nvPr>
        </p:nvSpPr>
        <p:spPr>
          <a:xfrm>
            <a:off x="3124486" y="1189039"/>
            <a:ext cx="2523744" cy="32226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8"/>
          </p:nvPr>
        </p:nvSpPr>
        <p:spPr>
          <a:xfrm>
            <a:off x="5919788" y="1189039"/>
            <a:ext cx="2527300"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42785529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ue quote slide with subtitle">
    <p:bg>
      <p:bgPr>
        <a:solidFill>
          <a:schemeClr val="tx2"/>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40919"/>
            <a:ext cx="7222352" cy="2006703"/>
          </a:xfrm>
          <a:prstGeom prst="rect">
            <a:avLst/>
          </a:prstGeom>
        </p:spPr>
        <p:txBody>
          <a:bodyPr wrap="square" lIns="0" tIns="0" rIns="0" bIns="0" anchor="t" anchorCtr="0">
            <a:noAutofit/>
          </a:bodyPr>
          <a:lstStyle>
            <a:lvl1pPr algn="l" defTabSz="457200" rtl="0" eaLnBrk="1" latinLnBrk="0" hangingPunct="1">
              <a:lnSpc>
                <a:spcPct val="90000"/>
              </a:lnSpc>
              <a:spcBef>
                <a:spcPct val="0"/>
              </a:spcBef>
              <a:spcAft>
                <a:spcPts val="0"/>
              </a:spcAft>
              <a:buNone/>
              <a:defRPr lang="en-US" sz="4000" b="1" i="0" kern="1200" spc="-100" noProof="0" dirty="0">
                <a:solidFill>
                  <a:schemeClr val="bg1"/>
                </a:solidFill>
                <a:latin typeface="HP Simplified" pitchFamily="34" charset="0"/>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HP Simplified"/>
                <a:cs typeface="HP Simplified"/>
              </a:rPr>
              <a:t>e.</a:t>
            </a:r>
          </a:p>
        </p:txBody>
      </p:sp>
      <p:sp>
        <p:nvSpPr>
          <p:cNvPr id="5" name="Subtitle 2"/>
          <p:cNvSpPr>
            <a:spLocks noGrp="1"/>
          </p:cNvSpPr>
          <p:nvPr>
            <p:ph type="subTitle" idx="1" hasCustomPrompt="1"/>
          </p:nvPr>
        </p:nvSpPr>
        <p:spPr>
          <a:xfrm>
            <a:off x="325269" y="3305361"/>
            <a:ext cx="5148072" cy="649224"/>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15884858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ub title with content">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96" name="think-cell Slide" r:id="rId6" imgW="360" imgH="360" progId="TCLayout.ActiveDocument.1">
                  <p:embed/>
                </p:oleObj>
              </mc:Choice>
              <mc:Fallback>
                <p:oleObj name="think-cell Slide" r:id="rId6" imgW="360" imgH="36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ubtitle 2"/>
          <p:cNvSpPr>
            <a:spLocks noGrp="1"/>
          </p:cNvSpPr>
          <p:nvPr>
            <p:ph type="subTitle" idx="1" hasCustomPrompt="1"/>
            <p:custDataLst>
              <p:tags r:id="rId3"/>
            </p:custDataLst>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custDataLst>
              <p:tags r:id="rId4"/>
            </p:custDataLst>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3063994026"/>
      </p:ext>
    </p:extLst>
  </p:cSld>
  <p:clrMapOvr>
    <a:masterClrMapping/>
  </p:clrMapOvr>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167595"/>
            <a:ext cx="7772400" cy="433871"/>
          </a:xfrm>
        </p:spPr>
        <p:txBody>
          <a:bodyPr>
            <a:noAutofit/>
          </a:bodyPr>
          <a:lstStyle>
            <a:lvl1pPr algn="l">
              <a:defRPr sz="3200">
                <a:solidFill>
                  <a:schemeClr val="bg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547464" y="1653648"/>
            <a:ext cx="6400800" cy="1314450"/>
          </a:xfrm>
        </p:spPr>
        <p:txBody>
          <a:bodyPr/>
          <a:lstStyle>
            <a:lvl1pPr marL="0" indent="0" algn="l">
              <a:buNone/>
              <a:defRPr>
                <a:solidFill>
                  <a:schemeClr val="bg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grpSp>
        <p:nvGrpSpPr>
          <p:cNvPr id="7" name="组合 6"/>
          <p:cNvGrpSpPr/>
          <p:nvPr userDrawn="1"/>
        </p:nvGrpSpPr>
        <p:grpSpPr>
          <a:xfrm>
            <a:off x="210925" y="4847780"/>
            <a:ext cx="4067880" cy="216024"/>
            <a:chOff x="64" y="5823182"/>
            <a:chExt cx="4067880" cy="288032"/>
          </a:xfrm>
        </p:grpSpPr>
        <p:sp>
          <p:nvSpPr>
            <p:cNvPr id="8" name="矩形 7"/>
            <p:cNvSpPr/>
            <p:nvPr/>
          </p:nvSpPr>
          <p:spPr>
            <a:xfrm>
              <a:off x="64" y="5823182"/>
              <a:ext cx="2411696"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400"/>
              <a:r>
                <a:rPr lang="zh-CN" altLang="en-US" sz="1400" b="1" dirty="0" smtClean="0">
                  <a:solidFill>
                    <a:prstClr val="white"/>
                  </a:solidFill>
                  <a:latin typeface="微软雅黑" pitchFamily="34" charset="-122"/>
                </a:rPr>
                <a:t>世界</a:t>
              </a:r>
              <a:r>
                <a:rPr lang="en-US" altLang="zh-CN" sz="1400" b="1" dirty="0" smtClean="0">
                  <a:solidFill>
                    <a:prstClr val="white"/>
                  </a:solidFill>
                  <a:latin typeface="微软雅黑" pitchFamily="34" charset="-122"/>
                </a:rPr>
                <a:t>500</a:t>
              </a:r>
              <a:r>
                <a:rPr lang="zh-CN" altLang="en-US" sz="1400" b="1" dirty="0" smtClean="0">
                  <a:solidFill>
                    <a:prstClr val="white"/>
                  </a:solidFill>
                  <a:latin typeface="微软雅黑" pitchFamily="34" charset="-122"/>
                </a:rPr>
                <a:t>强研究中心</a:t>
              </a:r>
              <a:endParaRPr lang="zh-CN" altLang="en-US" sz="1400" b="1" dirty="0">
                <a:solidFill>
                  <a:prstClr val="white"/>
                </a:solidFill>
                <a:latin typeface="微软雅黑" pitchFamily="34" charset="-122"/>
              </a:endParaRPr>
            </a:p>
          </p:txBody>
        </p:sp>
        <p:sp>
          <p:nvSpPr>
            <p:cNvPr id="9" name="矩形 8"/>
            <p:cNvSpPr/>
            <p:nvPr/>
          </p:nvSpPr>
          <p:spPr>
            <a:xfrm>
              <a:off x="2483944" y="5823182"/>
              <a:ext cx="1584000"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400"/>
              <a:r>
                <a:rPr lang="en-US" altLang="zh-CN" sz="1200" b="1" dirty="0" smtClean="0">
                  <a:solidFill>
                    <a:prstClr val="white"/>
                  </a:solidFill>
                  <a:latin typeface="微软雅黑" pitchFamily="34" charset="-122"/>
                </a:rPr>
                <a:t>zhao-biao.com</a:t>
              </a:r>
              <a:endParaRPr lang="zh-CN" altLang="en-US" sz="1200" b="1" dirty="0">
                <a:solidFill>
                  <a:prstClr val="white"/>
                </a:solidFill>
                <a:latin typeface="微软雅黑" pitchFamily="34" charset="-122"/>
              </a:endParaRPr>
            </a:p>
          </p:txBody>
        </p:sp>
      </p:grpSp>
      <p:sp>
        <p:nvSpPr>
          <p:cNvPr id="11" name="矩形 10"/>
          <p:cNvSpPr/>
          <p:nvPr/>
        </p:nvSpPr>
        <p:spPr>
          <a:xfrm>
            <a:off x="4350877" y="4857635"/>
            <a:ext cx="4499928" cy="216024"/>
          </a:xfrm>
          <a:prstGeom prst="rect">
            <a:avLst/>
          </a:prstGeom>
          <a:solidFill>
            <a:srgbClr val="00B05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400"/>
            <a:r>
              <a:rPr lang="zh-CN" altLang="en-US" sz="1400" b="1" dirty="0" smtClean="0">
                <a:solidFill>
                  <a:prstClr val="white"/>
                </a:solidFill>
                <a:latin typeface="微软雅黑" pitchFamily="34" charset="-122"/>
              </a:rPr>
              <a:t>找表网：专注于海外</a:t>
            </a:r>
            <a:r>
              <a:rPr lang="zh-CN" altLang="en-US" sz="1400" b="1" dirty="0">
                <a:solidFill>
                  <a:prstClr val="white"/>
                </a:solidFill>
                <a:latin typeface="微软雅黑" pitchFamily="34" charset="-122"/>
              </a:rPr>
              <a:t>知名</a:t>
            </a:r>
            <a:r>
              <a:rPr lang="zh-CN" altLang="en-US" sz="1400" b="1" dirty="0" smtClean="0">
                <a:solidFill>
                  <a:prstClr val="white"/>
                </a:solidFill>
                <a:latin typeface="微软雅黑" pitchFamily="34" charset="-122"/>
              </a:rPr>
              <a:t>上市公司公开资料研究</a:t>
            </a:r>
            <a:endParaRPr lang="zh-CN" altLang="en-US" sz="1400" b="1" dirty="0">
              <a:solidFill>
                <a:prstClr val="white"/>
              </a:solidFill>
              <a:latin typeface="微软雅黑" pitchFamily="34" charset="-122"/>
            </a:endParaRPr>
          </a:p>
        </p:txBody>
      </p:sp>
      <p:cxnSp>
        <p:nvCxnSpPr>
          <p:cNvPr id="14" name="直接连接符 13"/>
          <p:cNvCxnSpPr/>
          <p:nvPr userDrawn="1"/>
        </p:nvCxnSpPr>
        <p:spPr>
          <a:xfrm>
            <a:off x="431632" y="68154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4027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65000"/>
                    <a:lumOff val="35000"/>
                  </a:schemeClr>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1677531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5170148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1_淘宝封面样式">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1113588"/>
            <a:ext cx="7772400" cy="1021556"/>
          </a:xfrm>
        </p:spPr>
        <p:txBody>
          <a:bodyPr anchor="b"/>
          <a:lstStyle>
            <a:lvl1pPr algn="l">
              <a:defRPr sz="4000" b="1" cap="all">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202694"/>
            <a:ext cx="7772400" cy="1125140"/>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cxnSp>
        <p:nvCxnSpPr>
          <p:cNvPr id="7" name="直接连接符 6"/>
          <p:cNvCxnSpPr/>
          <p:nvPr userDrawn="1"/>
        </p:nvCxnSpPr>
        <p:spPr>
          <a:xfrm>
            <a:off x="431632" y="68154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283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2281811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4336517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0536244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2743035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869202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29184"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62525205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566740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3582855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592971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with content">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29184"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8117904" cy="3219768"/>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2621419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 title with content">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29184"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9709994"/>
      </p:ext>
    </p:extLst>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 title with bullet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29184"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1pPr marL="173038" indent="-173038">
              <a:buFont typeface="HP Simplified" pitchFamily="34" charset="0"/>
              <a:buChar char="•"/>
              <a:defRPr sz="1400" b="0">
                <a:solidFill>
                  <a:srgbClr val="000000"/>
                </a:solidFill>
              </a:defRPr>
            </a:lvl1pPr>
            <a:lvl2pPr marL="346075" indent="-173038">
              <a:buSzPct val="80000"/>
              <a:buFont typeface="HP Simplified"/>
              <a:buChar char="−"/>
              <a:tabLst/>
              <a:defRPr sz="1400">
                <a:solidFill>
                  <a:srgbClr val="000000"/>
                </a:solidFill>
              </a:defRPr>
            </a:lvl2pPr>
            <a:lvl3pPr marL="515938" indent="-169863">
              <a:tabLst/>
              <a:defRPr sz="1400">
                <a:solidFill>
                  <a:srgbClr val="000000"/>
                </a:solidFill>
              </a:defRPr>
            </a:lvl3pPr>
            <a:lvl4pPr marL="693738" indent="-180975">
              <a:defRPr sz="1400">
                <a:solidFill>
                  <a:srgbClr val="000000"/>
                </a:solidFill>
              </a:defRPr>
            </a:lvl4pPr>
            <a:lvl5pPr marL="838200" indent="-150813">
              <a:tabLst/>
              <a:defRPr sz="1400">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9709994"/>
      </p:ext>
    </p:extLst>
  </p:cSld>
  <p:clrMapOvr>
    <a:masterClrMapping/>
  </p:clrMapOvr>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29184" y="235063"/>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29184" y="1188720"/>
            <a:ext cx="4030662" cy="3219769"/>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9"/>
          <p:cNvSpPr>
            <a:spLocks noGrp="1"/>
          </p:cNvSpPr>
          <p:nvPr>
            <p:ph sz="quarter" idx="17"/>
          </p:nvPr>
        </p:nvSpPr>
        <p:spPr>
          <a:xfrm>
            <a:off x="4568825" y="1188720"/>
            <a:ext cx="387826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28470572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 page, sub title with imag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7" y="1188720"/>
            <a:ext cx="3878263" cy="3222441"/>
          </a:xfrm>
        </p:spPr>
        <p:txBody>
          <a:bodyPr anchor="ctr"/>
          <a:lstStyle>
            <a:lvl1pPr algn="ctr">
              <a:defRPr b="0">
                <a:solidFill>
                  <a:schemeClr val="tx1"/>
                </a:solidFill>
              </a:defRPr>
            </a:lvl1pPr>
          </a:lstStyle>
          <a:p>
            <a:endParaRPr lang="en-US" dirty="0"/>
          </a:p>
        </p:txBody>
      </p:sp>
      <p:sp>
        <p:nvSpPr>
          <p:cNvPr id="7" name="Title 6"/>
          <p:cNvSpPr>
            <a:spLocks noGrp="1"/>
          </p:cNvSpPr>
          <p:nvPr>
            <p:ph type="title" hasCustomPrompt="1"/>
          </p:nvPr>
        </p:nvSpPr>
        <p:spPr bwMode="black">
          <a:xfrm>
            <a:off x="329184" y="235063"/>
            <a:ext cx="8458200" cy="429768"/>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4011612" cy="3219768"/>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65051986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1.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29184" y="235064"/>
            <a:ext cx="8123236" cy="430887"/>
          </a:xfrm>
          <a:prstGeom prst="rect">
            <a:avLst/>
          </a:prstGeom>
          <a:ln>
            <a:noFill/>
          </a:ln>
        </p:spPr>
        <p:txBody>
          <a:bodyPr vert="horz" wrap="square" lIns="0" tIns="0" rIns="0" bIns="0" rtlCol="0" anchor="t" anchorCtr="0">
            <a:noAutofit/>
          </a:bodyPr>
          <a:lstStyle/>
          <a:p>
            <a:r>
              <a:rPr lang="en-US" noProof="0" dirty="0" smtClean="0"/>
              <a:t>Click to edit master title style</a:t>
            </a:r>
            <a:endParaRPr lang="en-US" noProof="0" dirty="0"/>
          </a:p>
        </p:txBody>
      </p:sp>
      <p:sp>
        <p:nvSpPr>
          <p:cNvPr id="7" name="Text Placeholder 6"/>
          <p:cNvSpPr>
            <a:spLocks noGrp="1"/>
          </p:cNvSpPr>
          <p:nvPr>
            <p:ph type="body" idx="1"/>
          </p:nvPr>
        </p:nvSpPr>
        <p:spPr bwMode="black">
          <a:xfrm>
            <a:off x="329184" y="1188720"/>
            <a:ext cx="8119872" cy="3219768"/>
          </a:xfrm>
          <a:prstGeom prst="rect">
            <a:avLst/>
          </a:prstGeom>
        </p:spPr>
        <p:txBody>
          <a:bodyPr vert="horz" wrap="square" lIns="0" tIns="0" rIns="0" bIns="0" rtlCol="0">
            <a:no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8" name="TextBox 7"/>
          <p:cNvSpPr txBox="1"/>
          <p:nvPr/>
        </p:nvSpPr>
        <p:spPr bwMode="gray">
          <a:xfrm>
            <a:off x="329184" y="4788485"/>
            <a:ext cx="323009" cy="149332"/>
          </a:xfrm>
          <a:prstGeom prst="rect">
            <a:avLst/>
          </a:prstGeom>
        </p:spPr>
        <p:txBody>
          <a:bodyPr vert="horz" wrap="none" lIns="0" tIns="45720" rIns="91440" bIns="45720" rtlCol="0" anchor="ctr">
            <a:noAutofit/>
          </a:bodyPr>
          <a:lstStyle/>
          <a:p>
            <a:pPr marL="0" algn="l" defTabSz="914400" rtl="0" eaLnBrk="1" latinLnBrk="0" hangingPunct="1"/>
            <a:fld id="{6C5AF65D-6854-49AF-ABC5-48B5BA0EA842}" type="slidenum">
              <a:rPr lang="en-US" sz="700" b="0" i="0" kern="1200" smtClean="0">
                <a:solidFill>
                  <a:schemeClr val="accent4"/>
                </a:solidFill>
                <a:latin typeface="HP Simplified"/>
                <a:ea typeface="+mn-ea"/>
                <a:cs typeface="HP Simplified"/>
              </a:rPr>
              <a:pPr marL="0" algn="l" defTabSz="914400" rtl="0" eaLnBrk="1" latinLnBrk="0" hangingPunct="1"/>
              <a:t>‹#›</a:t>
            </a:fld>
            <a:endParaRPr lang="en-US" sz="700" b="0" i="0" kern="1200" dirty="0" smtClean="0">
              <a:solidFill>
                <a:schemeClr val="accent4"/>
              </a:solidFill>
              <a:latin typeface="HP Simplified"/>
              <a:ea typeface="+mn-ea"/>
              <a:cs typeface="HP Simplified"/>
            </a:endParaRPr>
          </a:p>
        </p:txBody>
      </p:sp>
      <p:pic>
        <p:nvPicPr>
          <p:cNvPr id="4" name="Picture 3" descr="HP_Blue_RGB_150_SM.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03920" y="4535424"/>
            <a:ext cx="365760" cy="365760"/>
          </a:xfrm>
          <a:prstGeom prst="rect">
            <a:avLst/>
          </a:prstGeom>
        </p:spPr>
      </p:pic>
    </p:spTree>
    <p:extLst>
      <p:ext uri="{BB962C8B-B14F-4D97-AF65-F5344CB8AC3E}">
        <p14:creationId xmlns:p14="http://schemas.microsoft.com/office/powerpoint/2010/main" val="2606275834"/>
      </p:ext>
    </p:extLst>
  </p:cSld>
  <p:clrMap bg1="lt1" tx1="dk1" bg2="lt2" tx2="dk2" accent1="accent1" accent2="accent2" accent3="accent3" accent4="accent4" accent5="accent5" accent6="accent6" hlink="hlink" folHlink="folHlink"/>
  <p:sldLayoutIdLst>
    <p:sldLayoutId id="2147483830" r:id="rId1"/>
    <p:sldLayoutId id="2147483834" r:id="rId2"/>
    <p:sldLayoutId id="2147483833" r:id="rId3"/>
    <p:sldLayoutId id="2147483837" r:id="rId4"/>
    <p:sldLayoutId id="2147483818" r:id="rId5"/>
    <p:sldLayoutId id="2147483809" r:id="rId6"/>
    <p:sldLayoutId id="2147483839" r:id="rId7"/>
    <p:sldLayoutId id="2147483823" r:id="rId8"/>
    <p:sldLayoutId id="2147483824" r:id="rId9"/>
    <p:sldLayoutId id="2147483825" r:id="rId10"/>
    <p:sldLayoutId id="2147483854" r:id="rId11"/>
    <p:sldLayoutId id="2147483855" r:id="rId12"/>
    <p:sldLayoutId id="2147483857" r:id="rId13"/>
    <p:sldLayoutId id="2147483858" r:id="rId14"/>
    <p:sldLayoutId id="2147483859" r:id="rId15"/>
    <p:sldLayoutId id="2147483864" r:id="rId16"/>
    <p:sldLayoutId id="2147483865" r:id="rId17"/>
    <p:sldLayoutId id="2147483868" r:id="rId18"/>
    <p:sldLayoutId id="2147483869" r:id="rId19"/>
  </p:sldLayoutIdLst>
  <p:timing>
    <p:tnLst>
      <p:par>
        <p:cT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p:titleStyle>
    <p:body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tx2"/>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28614" y="235064"/>
            <a:ext cx="8123236" cy="430887"/>
          </a:xfrm>
          <a:prstGeom prst="rect">
            <a:avLst/>
          </a:prstGeom>
          <a:ln>
            <a:noFill/>
          </a:ln>
        </p:spPr>
        <p:txBody>
          <a:bodyPr vert="horz" wrap="square" lIns="0" tIns="0" rIns="0" bIns="0" rtlCol="0" anchor="t" anchorCtr="0">
            <a:noAutofit/>
          </a:bodyPr>
          <a:lstStyle/>
          <a:p>
            <a:r>
              <a:rPr lang="en-US" noProof="0" smtClean="0"/>
              <a:t>Click to edit Master title style</a:t>
            </a:r>
            <a:endParaRPr lang="en-US" noProof="0" dirty="0"/>
          </a:p>
        </p:txBody>
      </p:sp>
      <p:sp>
        <p:nvSpPr>
          <p:cNvPr id="7" name="Text Placeholder 6"/>
          <p:cNvSpPr>
            <a:spLocks noGrp="1"/>
          </p:cNvSpPr>
          <p:nvPr>
            <p:ph type="body" idx="1"/>
          </p:nvPr>
        </p:nvSpPr>
        <p:spPr bwMode="black">
          <a:xfrm>
            <a:off x="330200" y="1188720"/>
            <a:ext cx="8119872" cy="3219768"/>
          </a:xfrm>
          <a:prstGeom prst="rect">
            <a:avLst/>
          </a:prstGeom>
        </p:spPr>
        <p:txBody>
          <a:bodyPr vert="horz" wrap="square"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Box 8"/>
          <p:cNvSpPr txBox="1"/>
          <p:nvPr/>
        </p:nvSpPr>
        <p:spPr>
          <a:xfrm>
            <a:off x="444501" y="4758803"/>
            <a:ext cx="8012545" cy="228600"/>
          </a:xfrm>
          <a:prstGeom prst="rect">
            <a:avLst/>
          </a:prstGeom>
          <a:noFill/>
        </p:spPr>
        <p:txBody>
          <a:bodyPr wrap="square" rtlCol="0">
            <a:noAutofit/>
          </a:bodyPr>
          <a:lstStyle/>
          <a:p>
            <a:pPr>
              <a:defRPr/>
            </a:pPr>
            <a:r>
              <a:rPr lang="en-US" sz="700" dirty="0" smtClean="0">
                <a:solidFill>
                  <a:srgbClr val="B9B8BB"/>
                </a:solidFill>
                <a:cs typeface="HP Simplified"/>
              </a:rPr>
              <a:t>e.</a:t>
            </a:r>
          </a:p>
        </p:txBody>
      </p:sp>
      <p:sp>
        <p:nvSpPr>
          <p:cNvPr id="8" name="TextBox 7"/>
          <p:cNvSpPr txBox="1"/>
          <p:nvPr/>
        </p:nvSpPr>
        <p:spPr bwMode="gray">
          <a:xfrm>
            <a:off x="329184" y="4788485"/>
            <a:ext cx="323009" cy="149332"/>
          </a:xfrm>
          <a:prstGeom prst="rect">
            <a:avLst/>
          </a:prstGeom>
        </p:spPr>
        <p:txBody>
          <a:bodyPr vert="horz" wrap="none" lIns="0" tIns="45720" rIns="91440" bIns="45720" rtlCol="0" anchor="ctr">
            <a:noAutofit/>
          </a:bodyPr>
          <a:lstStyle/>
          <a:p>
            <a:pPr defTabSz="914400"/>
            <a:fld id="{6C5AF65D-6854-49AF-ABC5-48B5BA0EA842}" type="slidenum">
              <a:rPr lang="en-US" sz="700" smtClean="0">
                <a:solidFill>
                  <a:srgbClr val="B9B8BB"/>
                </a:solidFill>
                <a:cs typeface="HP Simplified"/>
              </a:rPr>
              <a:pPr defTabSz="914400"/>
              <a:t>‹#›</a:t>
            </a:fld>
            <a:endParaRPr lang="en-US" sz="700" dirty="0" smtClean="0">
              <a:solidFill>
                <a:srgbClr val="B9B8BB"/>
              </a:solidFill>
              <a:cs typeface="HP Simplified"/>
            </a:endParaRPr>
          </a:p>
        </p:txBody>
      </p:sp>
      <p:pic>
        <p:nvPicPr>
          <p:cNvPr id="4" name="Picture 3" descr="HP_Blue_RGB_150_S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03920" y="4535424"/>
            <a:ext cx="365760" cy="365760"/>
          </a:xfrm>
          <a:prstGeom prst="rect">
            <a:avLst/>
          </a:prstGeom>
        </p:spPr>
      </p:pic>
    </p:spTree>
    <p:extLst>
      <p:ext uri="{BB962C8B-B14F-4D97-AF65-F5344CB8AC3E}">
        <p14:creationId xmlns:p14="http://schemas.microsoft.com/office/powerpoint/2010/main" val="51784902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Lst>
  <p:timing>
    <p:tnLst>
      <p:par>
        <p:cT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p:titleStyle>
    <p:body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42155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735546"/>
            <a:ext cx="8229600" cy="405045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865989"/>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532A548F-CF34-4B50-B370-B3732F5B80E4}" type="datetimeFigureOut">
              <a:rPr lang="zh-CN" altLang="en-US" smtClean="0">
                <a:solidFill>
                  <a:prstClr val="black">
                    <a:tint val="75000"/>
                  </a:prstClr>
                </a:solidFill>
                <a:cs typeface="Arial" charset="0"/>
              </a:rPr>
              <a:pPr defTabSz="914400"/>
              <a:t>2018/1/5</a:t>
            </a:fld>
            <a:endParaRPr lang="zh-CN" altLang="en-US">
              <a:solidFill>
                <a:prstClr val="black">
                  <a:tint val="75000"/>
                </a:prstClr>
              </a:solidFill>
              <a:cs typeface="Arial" charset="0"/>
            </a:endParaRPr>
          </a:p>
        </p:txBody>
      </p:sp>
      <p:sp>
        <p:nvSpPr>
          <p:cNvPr id="5" name="页脚占位符 4"/>
          <p:cNvSpPr>
            <a:spLocks noGrp="1"/>
          </p:cNvSpPr>
          <p:nvPr>
            <p:ph type="ftr" sz="quarter" idx="3"/>
          </p:nvPr>
        </p:nvSpPr>
        <p:spPr>
          <a:xfrm>
            <a:off x="3124200" y="4865989"/>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cs typeface="Arial" charset="0"/>
            </a:endParaRPr>
          </a:p>
        </p:txBody>
      </p:sp>
      <p:sp>
        <p:nvSpPr>
          <p:cNvPr id="6" name="灯片编号占位符 5"/>
          <p:cNvSpPr>
            <a:spLocks noGrp="1"/>
          </p:cNvSpPr>
          <p:nvPr>
            <p:ph type="sldNum" sz="quarter" idx="4"/>
          </p:nvPr>
        </p:nvSpPr>
        <p:spPr>
          <a:xfrm>
            <a:off x="6553200" y="4865989"/>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6F7F160-E61C-4897-94C3-BDF1D09C6643}" type="slidenum">
              <a:rPr lang="zh-CN" altLang="en-US" smtClean="0">
                <a:solidFill>
                  <a:prstClr val="black">
                    <a:tint val="75000"/>
                  </a:prstClr>
                </a:solidFill>
                <a:cs typeface="Arial" charset="0"/>
              </a:rPr>
              <a:pPr defTabSz="914400"/>
              <a:t>‹#›</a:t>
            </a:fld>
            <a:endParaRPr lang="zh-CN" altLang="en-US">
              <a:solidFill>
                <a:prstClr val="black">
                  <a:tint val="75000"/>
                </a:prstClr>
              </a:solidFill>
              <a:cs typeface="Arial" charset="0"/>
            </a:endParaRPr>
          </a:p>
        </p:txBody>
      </p:sp>
      <p:cxnSp>
        <p:nvCxnSpPr>
          <p:cNvPr id="7" name="直接连接符 6"/>
          <p:cNvCxnSpPr/>
          <p:nvPr userDrawn="1"/>
        </p:nvCxnSpPr>
        <p:spPr>
          <a:xfrm>
            <a:off x="431632" y="681540"/>
            <a:ext cx="831683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742592"/>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Lst>
  <p:txStyles>
    <p:titleStyle>
      <a:lvl1pPr algn="l" defTabSz="914400" rtl="0" eaLnBrk="1" latinLnBrk="0" hangingPunct="1">
        <a:spcBef>
          <a:spcPct val="0"/>
        </a:spcBef>
        <a:buNone/>
        <a:defRPr sz="2400" b="1" kern="1200">
          <a:solidFill>
            <a:schemeClr val="tx1">
              <a:lumMod val="65000"/>
              <a:lumOff val="35000"/>
            </a:schemeClr>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36.pn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hyperlink" Target="http://h20621.www2.hp.com/video-gallery/us/en/products/networking/24D4E749-484A-44F7-A297-F3FEAD85467E/r/video/" TargetMode="External"/><Relationship Id="rId3" Type="http://schemas.openxmlformats.org/officeDocument/2006/relationships/image" Target="../media/image42.png"/><Relationship Id="rId7" Type="http://schemas.openxmlformats.org/officeDocument/2006/relationships/hyperlink" Target="http://h20195.www2.hp.com/v2/GetDocument.aspx?cc=us&amp;doclang=EN_US&amp;docname=4AA4-9110ENW&amp;doctype=success%20story&amp;lc=en&amp;searchquery=&amp;jumpid=reg_r1002_usen_c-001_title_r0001"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44.emf"/><Relationship Id="rId5" Type="http://schemas.openxmlformats.org/officeDocument/2006/relationships/hyperlink" Target="http://h20195.www2.hp.com/v2/GetDocument.aspx?cc=us&amp;doclang=EN_US&amp;docname=4AA4-7176ENW&amp;doctype=success%20story&amp;lc=en&amp;searchquery=&amp;jumpid=reg_r1002_usen_c-001_title_r0001" TargetMode="External"/><Relationship Id="rId10" Type="http://schemas.openxmlformats.org/officeDocument/2006/relationships/image" Target="../media/image45.png"/><Relationship Id="rId4" Type="http://schemas.openxmlformats.org/officeDocument/2006/relationships/image" Target="../media/image43.emf"/><Relationship Id="rId9" Type="http://schemas.openxmlformats.org/officeDocument/2006/relationships/hyperlink" Target="https://www.youtube.com/watch?v=zif8B4mtipk&amp;feature=player_detailpage"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microsoft.com/office/2007/relationships/hdphoto" Target="../media/hdphoto2.wdp"/><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51.jpe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2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13.xml"/><Relationship Id="rId4" Type="http://schemas.openxmlformats.org/officeDocument/2006/relationships/image" Target="../media/image62.jpe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72.e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1.emf"/><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png"/><Relationship Id="rId3" Type="http://schemas.openxmlformats.org/officeDocument/2006/relationships/image" Target="../media/image6.emf"/><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19.png"/><Relationship Id="rId1" Type="http://schemas.openxmlformats.org/officeDocument/2006/relationships/slideLayout" Target="../slideLayouts/slideLayout19.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emf"/><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8.xml"/><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valle.taobao.com/" TargetMode="External"/><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2" name="Title 1"/>
          <p:cNvSpPr>
            <a:spLocks noGrp="1"/>
          </p:cNvSpPr>
          <p:nvPr>
            <p:ph type="ctrTitle"/>
          </p:nvPr>
        </p:nvSpPr>
        <p:spPr>
          <a:xfrm>
            <a:off x="742821" y="1941343"/>
            <a:ext cx="5415702" cy="1958959"/>
          </a:xfrm>
        </p:spPr>
        <p:txBody>
          <a:bodyPr/>
          <a:lstStyle/>
          <a:p>
            <a:r>
              <a:rPr lang="en-US" dirty="0" smtClean="0">
                <a:solidFill>
                  <a:schemeClr val="tx1"/>
                </a:solidFill>
              </a:rPr>
              <a:t>HP Enterprise Group SLED Strategy &amp; Programs</a:t>
            </a:r>
            <a:br>
              <a:rPr lang="en-US" dirty="0" smtClean="0">
                <a:solidFill>
                  <a:schemeClr val="tx1"/>
                </a:solidFill>
              </a:rPr>
            </a:br>
            <a:endParaRPr lang="en-US" sz="2000" b="0" dirty="0">
              <a:solidFill>
                <a:schemeClr val="tx1"/>
              </a:solidFill>
            </a:endParaRPr>
          </a:p>
        </p:txBody>
      </p:sp>
    </p:spTree>
    <p:extLst>
      <p:ext uri="{BB962C8B-B14F-4D97-AF65-F5344CB8AC3E}">
        <p14:creationId xmlns:p14="http://schemas.microsoft.com/office/powerpoint/2010/main" val="1819767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challenges in </a:t>
            </a:r>
            <a:r>
              <a:rPr lang="en-US" dirty="0" smtClean="0">
                <a:solidFill>
                  <a:schemeClr val="tx1"/>
                </a:solidFill>
              </a:rPr>
              <a:t>school environments</a:t>
            </a:r>
            <a:endParaRPr lang="en-US" dirty="0">
              <a:solidFill>
                <a:schemeClr val="tx1"/>
              </a:solidFill>
            </a:endParaRPr>
          </a:p>
        </p:txBody>
      </p:sp>
      <p:sp>
        <p:nvSpPr>
          <p:cNvPr id="4" name="Round Diagonal Corner Rectangle 3"/>
          <p:cNvSpPr/>
          <p:nvPr/>
        </p:nvSpPr>
        <p:spPr bwMode="auto">
          <a:xfrm flipH="1">
            <a:off x="310054" y="2603009"/>
            <a:ext cx="2747175" cy="1395350"/>
          </a:xfrm>
          <a:prstGeom prst="round2DiagRect">
            <a:avLst>
              <a:gd name="adj1" fmla="val 11066"/>
              <a:gd name="adj2" fmla="val 0"/>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anchor="t"/>
          <a:lstStyle/>
          <a:p>
            <a:pPr>
              <a:spcAft>
                <a:spcPts val="600"/>
              </a:spcAft>
            </a:pPr>
            <a:r>
              <a:rPr lang="en-US" b="1" dirty="0" smtClean="0">
                <a:solidFill>
                  <a:schemeClr val="accent1"/>
                </a:solidFill>
                <a:latin typeface="HP Simplified" pitchFamily="34" charset="0"/>
                <a:cs typeface="HP Simplified" pitchFamily="34" charset="0"/>
              </a:rPr>
              <a:t>Not enough time</a:t>
            </a:r>
            <a:br>
              <a:rPr lang="en-US" b="1" dirty="0" smtClean="0">
                <a:solidFill>
                  <a:schemeClr val="accent1"/>
                </a:solidFill>
                <a:latin typeface="HP Simplified" pitchFamily="34" charset="0"/>
                <a:cs typeface="HP Simplified" pitchFamily="34" charset="0"/>
              </a:rPr>
            </a:br>
            <a:r>
              <a:rPr lang="en-US" sz="1600" dirty="0" smtClean="0">
                <a:solidFill>
                  <a:srgbClr val="000000"/>
                </a:solidFill>
                <a:latin typeface="HP Simplified" pitchFamily="34" charset="0"/>
                <a:cs typeface="HP Simplified" pitchFamily="34" charset="0"/>
              </a:rPr>
              <a:t>IT Generalists dealing with ever increasing workload and infrastructure complexity</a:t>
            </a:r>
          </a:p>
        </p:txBody>
      </p:sp>
      <p:sp>
        <p:nvSpPr>
          <p:cNvPr id="6" name="Round Diagonal Corner Rectangle 5"/>
          <p:cNvSpPr/>
          <p:nvPr/>
        </p:nvSpPr>
        <p:spPr bwMode="auto">
          <a:xfrm flipH="1">
            <a:off x="3190091" y="2598671"/>
            <a:ext cx="2747175" cy="1395350"/>
          </a:xfrm>
          <a:prstGeom prst="round2DiagRect">
            <a:avLst>
              <a:gd name="adj1" fmla="val 11766"/>
              <a:gd name="adj2" fmla="val 0"/>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anchor="t"/>
          <a:lstStyle/>
          <a:p>
            <a:pPr>
              <a:spcAft>
                <a:spcPts val="600"/>
              </a:spcAft>
            </a:pPr>
            <a:r>
              <a:rPr lang="en-US" b="1" dirty="0" smtClean="0">
                <a:solidFill>
                  <a:srgbClr val="0096D6"/>
                </a:solidFill>
                <a:latin typeface="HP Simplified" pitchFamily="34" charset="0"/>
                <a:cs typeface="HP Simplified" pitchFamily="34" charset="0"/>
              </a:rPr>
              <a:t>Not enough money</a:t>
            </a:r>
            <a:br>
              <a:rPr lang="en-US" b="1" dirty="0" smtClean="0">
                <a:solidFill>
                  <a:srgbClr val="0096D6"/>
                </a:solidFill>
                <a:latin typeface="HP Simplified" pitchFamily="34" charset="0"/>
                <a:cs typeface="HP Simplified" pitchFamily="34" charset="0"/>
              </a:rPr>
            </a:br>
            <a:r>
              <a:rPr lang="en-US" sz="1600" dirty="0" smtClean="0">
                <a:solidFill>
                  <a:schemeClr val="tx1"/>
                </a:solidFill>
                <a:latin typeface="HP Simplified" pitchFamily="34" charset="0"/>
                <a:cs typeface="HP Simplified" pitchFamily="34" charset="0"/>
              </a:rPr>
              <a:t>Budgets not keeping pace with demanding applications and end-user requirements</a:t>
            </a:r>
          </a:p>
        </p:txBody>
      </p:sp>
      <p:sp>
        <p:nvSpPr>
          <p:cNvPr id="8" name="Round Diagonal Corner Rectangle 7"/>
          <p:cNvSpPr/>
          <p:nvPr/>
        </p:nvSpPr>
        <p:spPr bwMode="auto">
          <a:xfrm flipH="1">
            <a:off x="6072679" y="2598671"/>
            <a:ext cx="2747175" cy="1395350"/>
          </a:xfrm>
          <a:prstGeom prst="round2DiagRect">
            <a:avLst>
              <a:gd name="adj1" fmla="val 11766"/>
              <a:gd name="adj2" fmla="val 0"/>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anchor="t"/>
          <a:lstStyle/>
          <a:p>
            <a:pPr>
              <a:spcAft>
                <a:spcPts val="600"/>
              </a:spcAft>
            </a:pPr>
            <a:r>
              <a:rPr lang="en-US" b="1" dirty="0" smtClean="0">
                <a:solidFill>
                  <a:srgbClr val="0096D6"/>
                </a:solidFill>
                <a:latin typeface="HP Simplified" pitchFamily="34" charset="0"/>
                <a:cs typeface="HP Simplified" pitchFamily="34" charset="0"/>
              </a:rPr>
              <a:t>Too much risk</a:t>
            </a:r>
            <a:br>
              <a:rPr lang="en-US" b="1" dirty="0" smtClean="0">
                <a:solidFill>
                  <a:srgbClr val="0096D6"/>
                </a:solidFill>
                <a:latin typeface="HP Simplified" pitchFamily="34" charset="0"/>
                <a:cs typeface="HP Simplified" pitchFamily="34" charset="0"/>
              </a:rPr>
            </a:br>
            <a:r>
              <a:rPr lang="en-US" sz="1600" dirty="0" smtClean="0">
                <a:solidFill>
                  <a:schemeClr val="tx1"/>
                </a:solidFill>
                <a:latin typeface="HP Simplified" pitchFamily="34" charset="0"/>
                <a:cs typeface="HP Simplified" pitchFamily="34" charset="0"/>
              </a:rPr>
              <a:t>Equipment failure, human error, and increasing security threats can cripple network access</a:t>
            </a:r>
          </a:p>
        </p:txBody>
      </p:sp>
      <p:grpSp>
        <p:nvGrpSpPr>
          <p:cNvPr id="10" name="Group 9"/>
          <p:cNvGrpSpPr/>
          <p:nvPr/>
        </p:nvGrpSpPr>
        <p:grpSpPr>
          <a:xfrm flipH="1">
            <a:off x="6870765" y="1305017"/>
            <a:ext cx="1151002" cy="1040606"/>
            <a:chOff x="-2765425" y="1733551"/>
            <a:chExt cx="1903413" cy="1720850"/>
          </a:xfrm>
          <a:solidFill>
            <a:schemeClr val="accent1"/>
          </a:solidFill>
        </p:grpSpPr>
        <p:sp>
          <p:nvSpPr>
            <p:cNvPr id="11" name="Freeform 22"/>
            <p:cNvSpPr>
              <a:spLocks noEditPoints="1"/>
            </p:cNvSpPr>
            <p:nvPr/>
          </p:nvSpPr>
          <p:spPr bwMode="auto">
            <a:xfrm>
              <a:off x="-2765425" y="1733551"/>
              <a:ext cx="1903413" cy="1720850"/>
            </a:xfrm>
            <a:custGeom>
              <a:avLst/>
              <a:gdLst/>
              <a:ahLst/>
              <a:cxnLst>
                <a:cxn ang="0">
                  <a:pos x="436" y="457"/>
                </a:cxn>
                <a:cxn ang="0">
                  <a:pos x="70" y="457"/>
                </a:cxn>
                <a:cxn ang="0">
                  <a:pos x="0" y="387"/>
                </a:cxn>
                <a:cxn ang="0">
                  <a:pos x="8" y="353"/>
                </a:cxn>
                <a:cxn ang="0">
                  <a:pos x="8" y="353"/>
                </a:cxn>
                <a:cxn ang="0">
                  <a:pos x="192" y="35"/>
                </a:cxn>
                <a:cxn ang="0">
                  <a:pos x="253" y="0"/>
                </a:cxn>
                <a:cxn ang="0">
                  <a:pos x="314" y="35"/>
                </a:cxn>
                <a:cxn ang="0">
                  <a:pos x="498" y="353"/>
                </a:cxn>
                <a:cxn ang="0">
                  <a:pos x="498" y="353"/>
                </a:cxn>
                <a:cxn ang="0">
                  <a:pos x="506" y="387"/>
                </a:cxn>
                <a:cxn ang="0">
                  <a:pos x="436" y="457"/>
                </a:cxn>
                <a:cxn ang="0">
                  <a:pos x="43" y="373"/>
                </a:cxn>
                <a:cxn ang="0">
                  <a:pos x="40" y="387"/>
                </a:cxn>
                <a:cxn ang="0">
                  <a:pos x="70" y="417"/>
                </a:cxn>
                <a:cxn ang="0">
                  <a:pos x="436" y="417"/>
                </a:cxn>
                <a:cxn ang="0">
                  <a:pos x="466" y="387"/>
                </a:cxn>
                <a:cxn ang="0">
                  <a:pos x="463" y="373"/>
                </a:cxn>
                <a:cxn ang="0">
                  <a:pos x="279" y="55"/>
                </a:cxn>
                <a:cxn ang="0">
                  <a:pos x="253" y="40"/>
                </a:cxn>
                <a:cxn ang="0">
                  <a:pos x="227" y="55"/>
                </a:cxn>
                <a:cxn ang="0">
                  <a:pos x="43" y="373"/>
                </a:cxn>
              </a:cxnLst>
              <a:rect l="0" t="0" r="r" b="b"/>
              <a:pathLst>
                <a:path w="506" h="457">
                  <a:moveTo>
                    <a:pt x="436" y="457"/>
                  </a:moveTo>
                  <a:cubicBezTo>
                    <a:pt x="70" y="457"/>
                    <a:pt x="70" y="457"/>
                    <a:pt x="70" y="457"/>
                  </a:cubicBezTo>
                  <a:cubicBezTo>
                    <a:pt x="31" y="457"/>
                    <a:pt x="0" y="425"/>
                    <a:pt x="0" y="387"/>
                  </a:cubicBezTo>
                  <a:cubicBezTo>
                    <a:pt x="0" y="375"/>
                    <a:pt x="3" y="364"/>
                    <a:pt x="8" y="353"/>
                  </a:cubicBezTo>
                  <a:cubicBezTo>
                    <a:pt x="8" y="353"/>
                    <a:pt x="8" y="353"/>
                    <a:pt x="8" y="353"/>
                  </a:cubicBezTo>
                  <a:cubicBezTo>
                    <a:pt x="192" y="35"/>
                    <a:pt x="192" y="35"/>
                    <a:pt x="192" y="35"/>
                  </a:cubicBezTo>
                  <a:cubicBezTo>
                    <a:pt x="204" y="13"/>
                    <a:pt x="228" y="0"/>
                    <a:pt x="253" y="0"/>
                  </a:cubicBezTo>
                  <a:cubicBezTo>
                    <a:pt x="278" y="0"/>
                    <a:pt x="301" y="13"/>
                    <a:pt x="314" y="35"/>
                  </a:cubicBezTo>
                  <a:cubicBezTo>
                    <a:pt x="498" y="353"/>
                    <a:pt x="498" y="353"/>
                    <a:pt x="498" y="353"/>
                  </a:cubicBezTo>
                  <a:cubicBezTo>
                    <a:pt x="498" y="353"/>
                    <a:pt x="498" y="353"/>
                    <a:pt x="498" y="353"/>
                  </a:cubicBezTo>
                  <a:cubicBezTo>
                    <a:pt x="503" y="364"/>
                    <a:pt x="506" y="375"/>
                    <a:pt x="506" y="387"/>
                  </a:cubicBezTo>
                  <a:cubicBezTo>
                    <a:pt x="506" y="425"/>
                    <a:pt x="475" y="457"/>
                    <a:pt x="436" y="457"/>
                  </a:cubicBezTo>
                  <a:close/>
                  <a:moveTo>
                    <a:pt x="43" y="373"/>
                  </a:moveTo>
                  <a:cubicBezTo>
                    <a:pt x="41" y="377"/>
                    <a:pt x="40" y="382"/>
                    <a:pt x="40" y="387"/>
                  </a:cubicBezTo>
                  <a:cubicBezTo>
                    <a:pt x="40" y="403"/>
                    <a:pt x="53" y="417"/>
                    <a:pt x="70" y="417"/>
                  </a:cubicBezTo>
                  <a:cubicBezTo>
                    <a:pt x="436" y="417"/>
                    <a:pt x="436" y="417"/>
                    <a:pt x="436" y="417"/>
                  </a:cubicBezTo>
                  <a:cubicBezTo>
                    <a:pt x="453" y="417"/>
                    <a:pt x="466" y="403"/>
                    <a:pt x="466" y="387"/>
                  </a:cubicBezTo>
                  <a:cubicBezTo>
                    <a:pt x="466" y="382"/>
                    <a:pt x="465" y="377"/>
                    <a:pt x="463" y="373"/>
                  </a:cubicBezTo>
                  <a:cubicBezTo>
                    <a:pt x="279" y="55"/>
                    <a:pt x="279" y="55"/>
                    <a:pt x="279" y="55"/>
                  </a:cubicBezTo>
                  <a:cubicBezTo>
                    <a:pt x="274" y="46"/>
                    <a:pt x="264" y="40"/>
                    <a:pt x="253" y="40"/>
                  </a:cubicBezTo>
                  <a:cubicBezTo>
                    <a:pt x="242" y="40"/>
                    <a:pt x="232" y="46"/>
                    <a:pt x="227" y="55"/>
                  </a:cubicBezTo>
                  <a:lnTo>
                    <a:pt x="43" y="3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3"/>
            <p:cNvSpPr>
              <a:spLocks noEditPoints="1"/>
            </p:cNvSpPr>
            <p:nvPr/>
          </p:nvSpPr>
          <p:spPr bwMode="auto">
            <a:xfrm>
              <a:off x="-2479675" y="2035176"/>
              <a:ext cx="1328738" cy="1166813"/>
            </a:xfrm>
            <a:custGeom>
              <a:avLst/>
              <a:gdLst/>
              <a:ahLst/>
              <a:cxnLst>
                <a:cxn ang="0">
                  <a:pos x="350" y="279"/>
                </a:cxn>
                <a:cxn ang="0">
                  <a:pos x="194" y="9"/>
                </a:cxn>
                <a:cxn ang="0">
                  <a:pos x="177" y="0"/>
                </a:cxn>
                <a:cxn ang="0">
                  <a:pos x="160" y="9"/>
                </a:cxn>
                <a:cxn ang="0">
                  <a:pos x="3" y="281"/>
                </a:cxn>
                <a:cxn ang="0">
                  <a:pos x="3" y="300"/>
                </a:cxn>
                <a:cxn ang="0">
                  <a:pos x="20" y="310"/>
                </a:cxn>
                <a:cxn ang="0">
                  <a:pos x="334" y="310"/>
                </a:cxn>
                <a:cxn ang="0">
                  <a:pos x="334" y="310"/>
                </a:cxn>
                <a:cxn ang="0">
                  <a:pos x="353" y="291"/>
                </a:cxn>
                <a:cxn ang="0">
                  <a:pos x="350" y="279"/>
                </a:cxn>
                <a:cxn ang="0">
                  <a:pos x="154" y="92"/>
                </a:cxn>
                <a:cxn ang="0">
                  <a:pos x="190" y="92"/>
                </a:cxn>
                <a:cxn ang="0">
                  <a:pos x="200" y="101"/>
                </a:cxn>
                <a:cxn ang="0">
                  <a:pos x="200" y="130"/>
                </a:cxn>
                <a:cxn ang="0">
                  <a:pos x="199" y="148"/>
                </a:cxn>
                <a:cxn ang="0">
                  <a:pos x="198" y="171"/>
                </a:cxn>
                <a:cxn ang="0">
                  <a:pos x="195" y="195"/>
                </a:cxn>
                <a:cxn ang="0">
                  <a:pos x="193" y="216"/>
                </a:cxn>
                <a:cxn ang="0">
                  <a:pos x="169" y="216"/>
                </a:cxn>
                <a:cxn ang="0">
                  <a:pos x="163" y="214"/>
                </a:cxn>
                <a:cxn ang="0">
                  <a:pos x="160" y="206"/>
                </a:cxn>
                <a:cxn ang="0">
                  <a:pos x="158" y="187"/>
                </a:cxn>
                <a:cxn ang="0">
                  <a:pos x="156" y="166"/>
                </a:cxn>
                <a:cxn ang="0">
                  <a:pos x="154" y="147"/>
                </a:cxn>
                <a:cxn ang="0">
                  <a:pos x="154" y="131"/>
                </a:cxn>
                <a:cxn ang="0">
                  <a:pos x="154" y="92"/>
                </a:cxn>
                <a:cxn ang="0">
                  <a:pos x="197" y="274"/>
                </a:cxn>
                <a:cxn ang="0">
                  <a:pos x="177" y="279"/>
                </a:cxn>
                <a:cxn ang="0">
                  <a:pos x="157" y="274"/>
                </a:cxn>
                <a:cxn ang="0">
                  <a:pos x="151" y="256"/>
                </a:cxn>
                <a:cxn ang="0">
                  <a:pos x="157" y="237"/>
                </a:cxn>
                <a:cxn ang="0">
                  <a:pos x="177" y="232"/>
                </a:cxn>
                <a:cxn ang="0">
                  <a:pos x="197" y="237"/>
                </a:cxn>
                <a:cxn ang="0">
                  <a:pos x="203" y="256"/>
                </a:cxn>
                <a:cxn ang="0">
                  <a:pos x="197" y="274"/>
                </a:cxn>
              </a:cxnLst>
              <a:rect l="0" t="0" r="r" b="b"/>
              <a:pathLst>
                <a:path w="353" h="310">
                  <a:moveTo>
                    <a:pt x="350" y="279"/>
                  </a:moveTo>
                  <a:cubicBezTo>
                    <a:pt x="194" y="9"/>
                    <a:pt x="194" y="9"/>
                    <a:pt x="194" y="9"/>
                  </a:cubicBezTo>
                  <a:cubicBezTo>
                    <a:pt x="190" y="3"/>
                    <a:pt x="184" y="0"/>
                    <a:pt x="177" y="0"/>
                  </a:cubicBezTo>
                  <a:cubicBezTo>
                    <a:pt x="170" y="0"/>
                    <a:pt x="164" y="3"/>
                    <a:pt x="160" y="9"/>
                  </a:cubicBezTo>
                  <a:cubicBezTo>
                    <a:pt x="3" y="281"/>
                    <a:pt x="3" y="281"/>
                    <a:pt x="3" y="281"/>
                  </a:cubicBezTo>
                  <a:cubicBezTo>
                    <a:pt x="0" y="287"/>
                    <a:pt x="0" y="294"/>
                    <a:pt x="3" y="300"/>
                  </a:cubicBezTo>
                  <a:cubicBezTo>
                    <a:pt x="7" y="306"/>
                    <a:pt x="13" y="310"/>
                    <a:pt x="20" y="310"/>
                  </a:cubicBezTo>
                  <a:cubicBezTo>
                    <a:pt x="334" y="310"/>
                    <a:pt x="334" y="310"/>
                    <a:pt x="334" y="310"/>
                  </a:cubicBezTo>
                  <a:cubicBezTo>
                    <a:pt x="334" y="310"/>
                    <a:pt x="334" y="310"/>
                    <a:pt x="334" y="310"/>
                  </a:cubicBezTo>
                  <a:cubicBezTo>
                    <a:pt x="345" y="310"/>
                    <a:pt x="353" y="301"/>
                    <a:pt x="353" y="291"/>
                  </a:cubicBezTo>
                  <a:cubicBezTo>
                    <a:pt x="353" y="286"/>
                    <a:pt x="352" y="283"/>
                    <a:pt x="350" y="279"/>
                  </a:cubicBezTo>
                  <a:close/>
                  <a:moveTo>
                    <a:pt x="154" y="92"/>
                  </a:moveTo>
                  <a:cubicBezTo>
                    <a:pt x="190" y="92"/>
                    <a:pt x="190" y="92"/>
                    <a:pt x="190" y="92"/>
                  </a:cubicBezTo>
                  <a:cubicBezTo>
                    <a:pt x="197" y="92"/>
                    <a:pt x="200" y="95"/>
                    <a:pt x="200" y="101"/>
                  </a:cubicBezTo>
                  <a:cubicBezTo>
                    <a:pt x="200" y="130"/>
                    <a:pt x="200" y="130"/>
                    <a:pt x="200" y="130"/>
                  </a:cubicBezTo>
                  <a:cubicBezTo>
                    <a:pt x="200" y="134"/>
                    <a:pt x="200" y="141"/>
                    <a:pt x="199" y="148"/>
                  </a:cubicBezTo>
                  <a:cubicBezTo>
                    <a:pt x="199" y="155"/>
                    <a:pt x="198" y="163"/>
                    <a:pt x="198" y="171"/>
                  </a:cubicBezTo>
                  <a:cubicBezTo>
                    <a:pt x="197" y="179"/>
                    <a:pt x="196" y="187"/>
                    <a:pt x="195" y="195"/>
                  </a:cubicBezTo>
                  <a:cubicBezTo>
                    <a:pt x="194" y="203"/>
                    <a:pt x="194" y="210"/>
                    <a:pt x="193" y="216"/>
                  </a:cubicBezTo>
                  <a:cubicBezTo>
                    <a:pt x="169" y="216"/>
                    <a:pt x="169" y="216"/>
                    <a:pt x="169" y="216"/>
                  </a:cubicBezTo>
                  <a:cubicBezTo>
                    <a:pt x="167" y="216"/>
                    <a:pt x="164" y="215"/>
                    <a:pt x="163" y="214"/>
                  </a:cubicBezTo>
                  <a:cubicBezTo>
                    <a:pt x="162" y="212"/>
                    <a:pt x="161" y="210"/>
                    <a:pt x="160" y="206"/>
                  </a:cubicBezTo>
                  <a:cubicBezTo>
                    <a:pt x="159" y="200"/>
                    <a:pt x="158" y="194"/>
                    <a:pt x="158" y="187"/>
                  </a:cubicBezTo>
                  <a:cubicBezTo>
                    <a:pt x="157" y="180"/>
                    <a:pt x="156" y="173"/>
                    <a:pt x="156" y="166"/>
                  </a:cubicBezTo>
                  <a:cubicBezTo>
                    <a:pt x="155" y="159"/>
                    <a:pt x="155" y="153"/>
                    <a:pt x="154" y="147"/>
                  </a:cubicBezTo>
                  <a:cubicBezTo>
                    <a:pt x="154" y="141"/>
                    <a:pt x="154" y="135"/>
                    <a:pt x="154" y="131"/>
                  </a:cubicBezTo>
                  <a:lnTo>
                    <a:pt x="154" y="92"/>
                  </a:lnTo>
                  <a:close/>
                  <a:moveTo>
                    <a:pt x="197" y="274"/>
                  </a:moveTo>
                  <a:cubicBezTo>
                    <a:pt x="193" y="278"/>
                    <a:pt x="186" y="279"/>
                    <a:pt x="177" y="279"/>
                  </a:cubicBezTo>
                  <a:cubicBezTo>
                    <a:pt x="168" y="279"/>
                    <a:pt x="161" y="278"/>
                    <a:pt x="157" y="274"/>
                  </a:cubicBezTo>
                  <a:cubicBezTo>
                    <a:pt x="153" y="270"/>
                    <a:pt x="151" y="264"/>
                    <a:pt x="151" y="256"/>
                  </a:cubicBezTo>
                  <a:cubicBezTo>
                    <a:pt x="151" y="247"/>
                    <a:pt x="153" y="241"/>
                    <a:pt x="157" y="237"/>
                  </a:cubicBezTo>
                  <a:cubicBezTo>
                    <a:pt x="161" y="234"/>
                    <a:pt x="168" y="232"/>
                    <a:pt x="177" y="232"/>
                  </a:cubicBezTo>
                  <a:cubicBezTo>
                    <a:pt x="186" y="232"/>
                    <a:pt x="193" y="234"/>
                    <a:pt x="197" y="237"/>
                  </a:cubicBezTo>
                  <a:cubicBezTo>
                    <a:pt x="201" y="241"/>
                    <a:pt x="203" y="247"/>
                    <a:pt x="203" y="256"/>
                  </a:cubicBezTo>
                  <a:cubicBezTo>
                    <a:pt x="203" y="264"/>
                    <a:pt x="201" y="270"/>
                    <a:pt x="197" y="2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quot;No&quot; Symbol 15"/>
          <p:cNvSpPr/>
          <p:nvPr/>
        </p:nvSpPr>
        <p:spPr>
          <a:xfrm>
            <a:off x="1143344" y="1278080"/>
            <a:ext cx="1080594" cy="1080594"/>
          </a:xfrm>
          <a:prstGeom prst="noSmoking">
            <a:avLst>
              <a:gd name="adj" fmla="val 6312"/>
            </a:avLst>
          </a:prstGeom>
          <a:solidFill>
            <a:schemeClr val="accent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21" name="Group 20"/>
          <p:cNvGrpSpPr/>
          <p:nvPr/>
        </p:nvGrpSpPr>
        <p:grpSpPr>
          <a:xfrm>
            <a:off x="4023381" y="1193388"/>
            <a:ext cx="1080594" cy="1166243"/>
            <a:chOff x="3952783" y="1561389"/>
            <a:chExt cx="781234" cy="843155"/>
          </a:xfrm>
          <a:solidFill>
            <a:schemeClr val="accent1"/>
          </a:solidFill>
        </p:grpSpPr>
        <p:sp>
          <p:nvSpPr>
            <p:cNvPr id="22" name="TextBox 21"/>
            <p:cNvSpPr txBox="1"/>
            <p:nvPr/>
          </p:nvSpPr>
          <p:spPr>
            <a:xfrm>
              <a:off x="4096930" y="1561389"/>
              <a:ext cx="449585" cy="811155"/>
            </a:xfrm>
            <a:prstGeom prst="rect">
              <a:avLst/>
            </a:prstGeom>
            <a:noFill/>
          </p:spPr>
          <p:txBody>
            <a:bodyPr wrap="square" rtlCol="0">
              <a:spAutoFit/>
            </a:bodyPr>
            <a:lstStyle/>
            <a:p>
              <a:pPr marL="0" defTabSz="430213">
                <a:spcAft>
                  <a:spcPts val="400"/>
                </a:spcAft>
                <a:buSzPct val="100000"/>
              </a:pPr>
              <a:r>
                <a:rPr lang="en-US" sz="7200" dirty="0" smtClean="0">
                  <a:solidFill>
                    <a:schemeClr val="accent1"/>
                  </a:solidFill>
                  <a:latin typeface="HP Simplified" pitchFamily="34" charset="0"/>
                  <a:cs typeface="HP Simplified" pitchFamily="34" charset="0"/>
                </a:rPr>
                <a:t>$</a:t>
              </a:r>
            </a:p>
          </p:txBody>
        </p:sp>
        <p:sp>
          <p:nvSpPr>
            <p:cNvPr id="23" name="&quot;No&quot; Symbol 22"/>
            <p:cNvSpPr/>
            <p:nvPr/>
          </p:nvSpPr>
          <p:spPr>
            <a:xfrm>
              <a:off x="3952783" y="1623310"/>
              <a:ext cx="781234" cy="781234"/>
            </a:xfrm>
            <a:prstGeom prst="noSmoking">
              <a:avLst>
                <a:gd name="adj" fmla="val 6312"/>
              </a:avLst>
            </a:prstGeom>
            <a:grp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24" name="Picture 2" descr="C:\Users\duggachr\Documents\Templates\ICON_DATABASE\ICON_DATABASE\Common_Icons\People_(man)\People_(man)_RGB\People_(man)_RGB_blue_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9248" y="1413840"/>
            <a:ext cx="328785" cy="82296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1757003" y="1413840"/>
            <a:ext cx="308874" cy="276999"/>
          </a:xfrm>
          <a:prstGeom prst="rect">
            <a:avLst/>
          </a:prstGeom>
          <a:noFill/>
        </p:spPr>
        <p:txBody>
          <a:bodyPr wrap="square" rtlCol="0">
            <a:spAutoFit/>
          </a:bodyPr>
          <a:lstStyle/>
          <a:p>
            <a:pPr marL="0" defTabSz="430213">
              <a:spcAft>
                <a:spcPts val="400"/>
              </a:spcAft>
              <a:buSzPct val="100000"/>
            </a:pPr>
            <a:r>
              <a:rPr lang="en-US" sz="1200" dirty="0" smtClean="0">
                <a:solidFill>
                  <a:schemeClr val="accent1"/>
                </a:solidFill>
                <a:latin typeface="HP Simplified" pitchFamily="34" charset="0"/>
                <a:cs typeface="HP Simplified" pitchFamily="34" charset="0"/>
              </a:rPr>
              <a:t>IT</a:t>
            </a:r>
          </a:p>
        </p:txBody>
      </p:sp>
    </p:spTree>
    <p:extLst>
      <p:ext uri="{BB962C8B-B14F-4D97-AF65-F5344CB8AC3E}">
        <p14:creationId xmlns:p14="http://schemas.microsoft.com/office/powerpoint/2010/main" val="3026178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29298"/>
          <a:stretch/>
        </p:blipFill>
        <p:spPr>
          <a:xfrm>
            <a:off x="0" y="830049"/>
            <a:ext cx="9144000" cy="4309987"/>
          </a:xfrm>
          <a:prstGeom prst="rect">
            <a:avLst/>
          </a:prstGeom>
        </p:spPr>
      </p:pic>
      <p:sp>
        <p:nvSpPr>
          <p:cNvPr id="3" name="Rectangle 2"/>
          <p:cNvSpPr/>
          <p:nvPr/>
        </p:nvSpPr>
        <p:spPr>
          <a:xfrm>
            <a:off x="-2417" y="0"/>
            <a:ext cx="9146417" cy="149629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298392" y="277591"/>
            <a:ext cx="8117206" cy="430887"/>
          </a:xfrm>
        </p:spPr>
        <p:txBody>
          <a:bodyPr/>
          <a:lstStyle/>
          <a:p>
            <a:r>
              <a:rPr lang="en-US" dirty="0" smtClean="0">
                <a:solidFill>
                  <a:schemeClr val="bg1"/>
                </a:solidFill>
              </a:rPr>
              <a:t>Vision:</a:t>
            </a:r>
            <a:endParaRPr lang="en-US" b="0" dirty="0">
              <a:solidFill>
                <a:schemeClr val="bg1"/>
              </a:solidFill>
            </a:endParaRPr>
          </a:p>
        </p:txBody>
      </p:sp>
      <p:sp>
        <p:nvSpPr>
          <p:cNvPr id="5" name="Rectangle 4"/>
          <p:cNvSpPr/>
          <p:nvPr/>
        </p:nvSpPr>
        <p:spPr>
          <a:xfrm>
            <a:off x="1418008" y="274793"/>
            <a:ext cx="7213374" cy="923330"/>
          </a:xfrm>
          <a:prstGeom prst="rect">
            <a:avLst/>
          </a:prstGeom>
        </p:spPr>
        <p:txBody>
          <a:bodyPr wrap="square">
            <a:spAutoFit/>
          </a:bodyPr>
          <a:lstStyle/>
          <a:p>
            <a:r>
              <a:rPr lang="en-US" dirty="0">
                <a:solidFill>
                  <a:schemeClr val="bg1"/>
                </a:solidFill>
              </a:rPr>
              <a:t>For those who recognize technology's capacity for transforming education, </a:t>
            </a:r>
            <a:r>
              <a:rPr lang="en-US" dirty="0" smtClean="0">
                <a:solidFill>
                  <a:schemeClr val="bg1"/>
                </a:solidFill>
              </a:rPr>
              <a:t>HP’s </a:t>
            </a:r>
            <a:r>
              <a:rPr lang="en-US" dirty="0">
                <a:solidFill>
                  <a:schemeClr val="bg1"/>
                </a:solidFill>
              </a:rPr>
              <a:t>hardware, software and services provide </a:t>
            </a:r>
            <a:r>
              <a:rPr lang="en-US" b="1" dirty="0">
                <a:solidFill>
                  <a:schemeClr val="bg1"/>
                </a:solidFill>
              </a:rPr>
              <a:t>total access </a:t>
            </a:r>
            <a:r>
              <a:rPr lang="en-US" dirty="0">
                <a:solidFill>
                  <a:schemeClr val="bg1"/>
                </a:solidFill>
              </a:rPr>
              <a:t>to resources and enable </a:t>
            </a:r>
            <a:r>
              <a:rPr lang="en-US" b="1" dirty="0">
                <a:solidFill>
                  <a:schemeClr val="bg1"/>
                </a:solidFill>
              </a:rPr>
              <a:t>true learning </a:t>
            </a:r>
            <a:r>
              <a:rPr lang="en-US" dirty="0">
                <a:solidFill>
                  <a:schemeClr val="bg1"/>
                </a:solidFill>
              </a:rPr>
              <a:t>to create </a:t>
            </a:r>
            <a:r>
              <a:rPr lang="en-US" b="1" dirty="0">
                <a:solidFill>
                  <a:schemeClr val="bg1"/>
                </a:solidFill>
              </a:rPr>
              <a:t>meaningful outcomes.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3139" y="3128647"/>
            <a:ext cx="1407817" cy="1407817"/>
          </a:xfrm>
          <a:prstGeom prst="rect">
            <a:avLst/>
          </a:prstGeom>
        </p:spPr>
      </p:pic>
      <p:sp>
        <p:nvSpPr>
          <p:cNvPr id="9" name="Rectangle 8"/>
          <p:cNvSpPr/>
          <p:nvPr/>
        </p:nvSpPr>
        <p:spPr>
          <a:xfrm>
            <a:off x="1205346" y="1496291"/>
            <a:ext cx="1524000" cy="36437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472372" y="2329570"/>
            <a:ext cx="1513284" cy="369332"/>
          </a:xfrm>
          <a:prstGeom prst="rect">
            <a:avLst/>
          </a:prstGeom>
          <a:noFill/>
        </p:spPr>
        <p:txBody>
          <a:bodyPr wrap="square" rtlCol="0" anchor="ctr">
            <a:spAutoFit/>
          </a:bodyPr>
          <a:lstStyle/>
          <a:p>
            <a:pPr marL="0" algn="ctr" defTabSz="430213">
              <a:spcAft>
                <a:spcPts val="400"/>
              </a:spcAft>
              <a:buSzPct val="100000"/>
            </a:pPr>
            <a:r>
              <a:rPr lang="en-US" b="1" dirty="0" smtClean="0">
                <a:solidFill>
                  <a:schemeClr val="tx2"/>
                </a:solidFill>
                <a:latin typeface="HP Simplified" pitchFamily="34" charset="0"/>
                <a:cs typeface="HP Simplified" pitchFamily="34" charset="0"/>
              </a:rPr>
              <a:t>Access</a:t>
            </a:r>
          </a:p>
        </p:txBody>
      </p:sp>
      <p:sp>
        <p:nvSpPr>
          <p:cNvPr id="12" name="TextBox 11"/>
          <p:cNvSpPr txBox="1"/>
          <p:nvPr/>
        </p:nvSpPr>
        <p:spPr>
          <a:xfrm>
            <a:off x="1505787" y="2238991"/>
            <a:ext cx="1138040" cy="230832"/>
          </a:xfrm>
          <a:prstGeom prst="rect">
            <a:avLst/>
          </a:prstGeom>
          <a:noFill/>
        </p:spPr>
        <p:txBody>
          <a:bodyPr wrap="square" rtlCol="0" anchor="ctr">
            <a:spAutoFit/>
          </a:bodyPr>
          <a:lstStyle/>
          <a:p>
            <a:pPr marL="0" algn="r" defTabSz="430213">
              <a:spcAft>
                <a:spcPts val="400"/>
              </a:spcAft>
              <a:buSzPct val="100000"/>
            </a:pPr>
            <a:r>
              <a:rPr lang="en-US" sz="900" dirty="0" smtClean="0">
                <a:solidFill>
                  <a:schemeClr val="tx2"/>
                </a:solidFill>
                <a:latin typeface="HP Simplified" pitchFamily="34" charset="0"/>
                <a:cs typeface="HP Simplified" pitchFamily="34" charset="0"/>
              </a:rPr>
              <a:t>Total</a:t>
            </a: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4873" y="1905074"/>
            <a:ext cx="833090" cy="414493"/>
          </a:xfrm>
          <a:prstGeom prst="rect">
            <a:avLst/>
          </a:prstGeom>
        </p:spPr>
      </p:pic>
      <p:sp>
        <p:nvSpPr>
          <p:cNvPr id="17" name="TextBox 16"/>
          <p:cNvSpPr txBox="1"/>
          <p:nvPr/>
        </p:nvSpPr>
        <p:spPr>
          <a:xfrm>
            <a:off x="1347681" y="3525797"/>
            <a:ext cx="1513284" cy="369332"/>
          </a:xfrm>
          <a:prstGeom prst="rect">
            <a:avLst/>
          </a:prstGeom>
          <a:noFill/>
        </p:spPr>
        <p:txBody>
          <a:bodyPr wrap="square" rtlCol="0" anchor="ctr">
            <a:spAutoFit/>
          </a:bodyPr>
          <a:lstStyle/>
          <a:p>
            <a:pPr marL="0" algn="ctr" defTabSz="430213">
              <a:spcAft>
                <a:spcPts val="400"/>
              </a:spcAft>
              <a:buSzPct val="100000"/>
            </a:pPr>
            <a:r>
              <a:rPr lang="en-US" b="1" dirty="0" smtClean="0">
                <a:solidFill>
                  <a:schemeClr val="tx2"/>
                </a:solidFill>
                <a:latin typeface="HP Simplified" pitchFamily="34" charset="0"/>
                <a:cs typeface="HP Simplified" pitchFamily="34" charset="0"/>
              </a:rPr>
              <a:t>Learning</a:t>
            </a:r>
          </a:p>
        </p:txBody>
      </p:sp>
      <p:sp>
        <p:nvSpPr>
          <p:cNvPr id="18" name="TextBox 17"/>
          <p:cNvSpPr txBox="1"/>
          <p:nvPr/>
        </p:nvSpPr>
        <p:spPr>
          <a:xfrm>
            <a:off x="1476043" y="3440240"/>
            <a:ext cx="1138040" cy="230832"/>
          </a:xfrm>
          <a:prstGeom prst="rect">
            <a:avLst/>
          </a:prstGeom>
          <a:noFill/>
        </p:spPr>
        <p:txBody>
          <a:bodyPr wrap="square" rtlCol="0" anchor="ctr">
            <a:spAutoFit/>
          </a:bodyPr>
          <a:lstStyle/>
          <a:p>
            <a:pPr marL="0" algn="r" defTabSz="430213">
              <a:spcAft>
                <a:spcPts val="400"/>
              </a:spcAft>
              <a:buSzPct val="100000"/>
            </a:pPr>
            <a:r>
              <a:rPr lang="en-US" sz="900" dirty="0" smtClean="0">
                <a:solidFill>
                  <a:schemeClr val="tx2"/>
                </a:solidFill>
                <a:latin typeface="HP Simplified" pitchFamily="34" charset="0"/>
                <a:cs typeface="HP Simplified" pitchFamily="34" charset="0"/>
              </a:rPr>
              <a:t>True</a:t>
            </a:r>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64434" y="2858751"/>
            <a:ext cx="413313" cy="680245"/>
          </a:xfrm>
          <a:prstGeom prst="rect">
            <a:avLst/>
          </a:prstGeom>
        </p:spPr>
      </p:pic>
      <p:sp>
        <p:nvSpPr>
          <p:cNvPr id="20" name="TextBox 19"/>
          <p:cNvSpPr txBox="1"/>
          <p:nvPr/>
        </p:nvSpPr>
        <p:spPr>
          <a:xfrm>
            <a:off x="1293293" y="4506398"/>
            <a:ext cx="1513284" cy="369332"/>
          </a:xfrm>
          <a:prstGeom prst="rect">
            <a:avLst/>
          </a:prstGeom>
          <a:noFill/>
        </p:spPr>
        <p:txBody>
          <a:bodyPr wrap="square" rtlCol="0" anchor="ctr">
            <a:spAutoFit/>
          </a:bodyPr>
          <a:lstStyle/>
          <a:p>
            <a:pPr marL="0" algn="ctr" defTabSz="430213">
              <a:spcAft>
                <a:spcPts val="400"/>
              </a:spcAft>
              <a:buSzPct val="100000"/>
            </a:pPr>
            <a:r>
              <a:rPr lang="en-US" b="1" dirty="0" smtClean="0">
                <a:solidFill>
                  <a:schemeClr val="tx2"/>
                </a:solidFill>
                <a:latin typeface="HP Simplified" pitchFamily="34" charset="0"/>
                <a:cs typeface="HP Simplified" pitchFamily="34" charset="0"/>
              </a:rPr>
              <a:t>Outcomes</a:t>
            </a:r>
          </a:p>
        </p:txBody>
      </p:sp>
      <p:sp>
        <p:nvSpPr>
          <p:cNvPr id="21" name="TextBox 20"/>
          <p:cNvSpPr txBox="1"/>
          <p:nvPr/>
        </p:nvSpPr>
        <p:spPr>
          <a:xfrm>
            <a:off x="1485489" y="4415745"/>
            <a:ext cx="1138040" cy="230832"/>
          </a:xfrm>
          <a:prstGeom prst="rect">
            <a:avLst/>
          </a:prstGeom>
          <a:noFill/>
        </p:spPr>
        <p:txBody>
          <a:bodyPr wrap="square" rtlCol="0" anchor="ctr">
            <a:spAutoFit/>
          </a:bodyPr>
          <a:lstStyle/>
          <a:p>
            <a:pPr marL="0" algn="r" defTabSz="430213">
              <a:spcAft>
                <a:spcPts val="400"/>
              </a:spcAft>
              <a:buSzPct val="100000"/>
            </a:pPr>
            <a:r>
              <a:rPr lang="en-US" sz="900" dirty="0" smtClean="0">
                <a:solidFill>
                  <a:schemeClr val="tx2"/>
                </a:solidFill>
                <a:latin typeface="HP Simplified" pitchFamily="34" charset="0"/>
                <a:cs typeface="HP Simplified" pitchFamily="34" charset="0"/>
              </a:rPr>
              <a:t>Meaningful</a:t>
            </a:r>
          </a:p>
        </p:txBody>
      </p:sp>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18008" y="4129083"/>
            <a:ext cx="511196" cy="432980"/>
          </a:xfrm>
          <a:prstGeom prst="rect">
            <a:avLst/>
          </a:prstGeom>
        </p:spPr>
      </p:pic>
    </p:spTree>
    <p:extLst>
      <p:ext uri="{BB962C8B-B14F-4D97-AF65-F5344CB8AC3E}">
        <p14:creationId xmlns:p14="http://schemas.microsoft.com/office/powerpoint/2010/main" val="28926075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29184" y="238328"/>
            <a:ext cx="8522716" cy="2006703"/>
          </a:xfrm>
        </p:spPr>
        <p:txBody>
          <a:bodyPr/>
          <a:lstStyle/>
          <a:p>
            <a:r>
              <a:rPr lang="en-US" dirty="0" smtClean="0"/>
              <a:t>Introducing HP Cloud-Managed Networking</a:t>
            </a:r>
            <a:endParaRPr lang="en-US" dirty="0"/>
          </a:p>
        </p:txBody>
      </p:sp>
    </p:spTree>
    <p:extLst>
      <p:ext uri="{BB962C8B-B14F-4D97-AF65-F5344CB8AC3E}">
        <p14:creationId xmlns:p14="http://schemas.microsoft.com/office/powerpoint/2010/main" val="3065068725"/>
      </p:ext>
    </p:extLst>
  </p:cSld>
  <p:clrMapOvr>
    <a:masterClrMapping/>
  </p:clrMapOvr>
  <p:transition spd="slow">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23"/>
          <p:cNvSpPr>
            <a:spLocks noChangeAspect="1"/>
          </p:cNvSpPr>
          <p:nvPr/>
        </p:nvSpPr>
        <p:spPr bwMode="auto">
          <a:xfrm>
            <a:off x="497711" y="1126988"/>
            <a:ext cx="1424037" cy="713746"/>
          </a:xfrm>
          <a:custGeom>
            <a:avLst/>
            <a:gdLst/>
            <a:ahLst/>
            <a:cxnLst>
              <a:cxn ang="0">
                <a:pos x="196" y="75"/>
              </a:cxn>
              <a:cxn ang="0">
                <a:pos x="186" y="73"/>
              </a:cxn>
              <a:cxn ang="0">
                <a:pos x="164" y="43"/>
              </a:cxn>
              <a:cxn ang="0">
                <a:pos x="134" y="43"/>
              </a:cxn>
              <a:cxn ang="0">
                <a:pos x="107" y="10"/>
              </a:cxn>
              <a:cxn ang="0">
                <a:pos x="46" y="34"/>
              </a:cxn>
              <a:cxn ang="0">
                <a:pos x="43" y="46"/>
              </a:cxn>
              <a:cxn ang="0">
                <a:pos x="7" y="66"/>
              </a:cxn>
              <a:cxn ang="0">
                <a:pos x="25" y="110"/>
              </a:cxn>
              <a:cxn ang="0">
                <a:pos x="38" y="113"/>
              </a:cxn>
              <a:cxn ang="0">
                <a:pos x="190" y="113"/>
              </a:cxn>
              <a:cxn ang="0">
                <a:pos x="206" y="101"/>
              </a:cxn>
              <a:cxn ang="0">
                <a:pos x="196" y="75"/>
              </a:cxn>
            </a:cxnLst>
            <a:rect l="0" t="0" r="r" b="b"/>
            <a:pathLst>
              <a:path w="210" h="113">
                <a:moveTo>
                  <a:pt x="196" y="75"/>
                </a:moveTo>
                <a:cubicBezTo>
                  <a:pt x="193" y="73"/>
                  <a:pt x="189" y="73"/>
                  <a:pt x="186" y="73"/>
                </a:cubicBezTo>
                <a:cubicBezTo>
                  <a:pt x="185" y="60"/>
                  <a:pt x="177" y="48"/>
                  <a:pt x="164" y="43"/>
                </a:cubicBezTo>
                <a:cubicBezTo>
                  <a:pt x="154" y="39"/>
                  <a:pt x="144" y="39"/>
                  <a:pt x="134" y="43"/>
                </a:cubicBezTo>
                <a:cubicBezTo>
                  <a:pt x="131" y="29"/>
                  <a:pt x="122" y="16"/>
                  <a:pt x="107" y="10"/>
                </a:cubicBezTo>
                <a:cubicBezTo>
                  <a:pt x="84" y="0"/>
                  <a:pt x="56" y="11"/>
                  <a:pt x="46" y="34"/>
                </a:cubicBezTo>
                <a:cubicBezTo>
                  <a:pt x="44" y="38"/>
                  <a:pt x="43" y="42"/>
                  <a:pt x="43" y="46"/>
                </a:cubicBezTo>
                <a:cubicBezTo>
                  <a:pt x="28" y="44"/>
                  <a:pt x="13" y="52"/>
                  <a:pt x="7" y="66"/>
                </a:cubicBezTo>
                <a:cubicBezTo>
                  <a:pt x="0" y="83"/>
                  <a:pt x="8" y="103"/>
                  <a:pt x="25" y="110"/>
                </a:cubicBezTo>
                <a:cubicBezTo>
                  <a:pt x="29" y="112"/>
                  <a:pt x="34" y="113"/>
                  <a:pt x="38" y="113"/>
                </a:cubicBezTo>
                <a:cubicBezTo>
                  <a:pt x="190" y="113"/>
                  <a:pt x="190" y="113"/>
                  <a:pt x="190" y="113"/>
                </a:cubicBezTo>
                <a:cubicBezTo>
                  <a:pt x="197" y="113"/>
                  <a:pt x="203" y="108"/>
                  <a:pt x="206" y="101"/>
                </a:cubicBezTo>
                <a:cubicBezTo>
                  <a:pt x="210" y="91"/>
                  <a:pt x="206" y="79"/>
                  <a:pt x="196" y="75"/>
                </a:cubicBezTo>
              </a:path>
            </a:pathLst>
          </a:custGeom>
          <a:solidFill>
            <a:schemeClr val="bg1"/>
          </a:solidFill>
          <a:ln w="22225">
            <a:solidFill>
              <a:schemeClr val="accent1"/>
            </a:solidFill>
            <a:round/>
            <a:headEnd/>
            <a:tailEnd/>
          </a:ln>
        </p:spPr>
        <p:txBody>
          <a:bodyPr vert="horz" wrap="square" lIns="91440" tIns="45720" rIns="91440" bIns="45720" numCol="1" anchor="ctr" anchorCtr="0" compatLnSpc="1">
            <a:prstTxWarp prst="textNoShape">
              <a:avLst/>
            </a:prstTxWarp>
          </a:bodyPr>
          <a:lstStyle/>
          <a:p>
            <a:pPr algn="ctr">
              <a:lnSpc>
                <a:spcPct val="250000"/>
              </a:lnSpc>
            </a:pPr>
            <a:endParaRPr lang="en-US" sz="1200" dirty="0">
              <a:solidFill>
                <a:prstClr val="black"/>
              </a:solidFill>
            </a:endParaRPr>
          </a:p>
        </p:txBody>
      </p:sp>
      <p:sp>
        <p:nvSpPr>
          <p:cNvPr id="43" name="TextBox 42"/>
          <p:cNvSpPr txBox="1"/>
          <p:nvPr/>
        </p:nvSpPr>
        <p:spPr>
          <a:xfrm>
            <a:off x="1731260" y="1209004"/>
            <a:ext cx="1315682" cy="225223"/>
          </a:xfrm>
          <a:prstGeom prst="rect">
            <a:avLst/>
          </a:prstGeom>
          <a:noFill/>
        </p:spPr>
        <p:txBody>
          <a:bodyPr wrap="none" rtlCol="0">
            <a:spAutoFit/>
          </a:bodyPr>
          <a:lstStyle/>
          <a:p>
            <a:pPr marL="0" algn="ctr" defTabSz="430213">
              <a:spcAft>
                <a:spcPts val="400"/>
              </a:spcAft>
              <a:buSzPct val="100000"/>
            </a:pPr>
            <a:r>
              <a:rPr lang="en-US" sz="900" dirty="0" smtClean="0">
                <a:solidFill>
                  <a:srgbClr val="000000"/>
                </a:solidFill>
                <a:latin typeface="HP Simplified" pitchFamily="34" charset="0"/>
                <a:cs typeface="HP Simplified" pitchFamily="34" charset="0"/>
              </a:rPr>
              <a:t>Cloud Network Manager</a:t>
            </a:r>
          </a:p>
        </p:txBody>
      </p:sp>
      <p:sp>
        <p:nvSpPr>
          <p:cNvPr id="31" name="Round Diagonal Corner Rectangle 30"/>
          <p:cNvSpPr/>
          <p:nvPr/>
        </p:nvSpPr>
        <p:spPr>
          <a:xfrm>
            <a:off x="1021430" y="3320635"/>
            <a:ext cx="702634" cy="1653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tx1"/>
                </a:solidFill>
              </a:rPr>
              <a:t>HP 355</a:t>
            </a:r>
            <a:endParaRPr lang="en-US" sz="900" b="1" dirty="0">
              <a:solidFill>
                <a:schemeClr val="tx1"/>
              </a:solidFill>
            </a:endParaRPr>
          </a:p>
        </p:txBody>
      </p:sp>
      <p:sp>
        <p:nvSpPr>
          <p:cNvPr id="32" name="Round Diagonal Corner Rectangle 31"/>
          <p:cNvSpPr/>
          <p:nvPr/>
        </p:nvSpPr>
        <p:spPr>
          <a:xfrm>
            <a:off x="1686466" y="3328256"/>
            <a:ext cx="702634" cy="1653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tx1"/>
                </a:solidFill>
              </a:rPr>
              <a:t>HP 350</a:t>
            </a:r>
            <a:endParaRPr lang="en-US" sz="900" b="1" dirty="0">
              <a:solidFill>
                <a:schemeClr val="tx1"/>
              </a:solidFill>
            </a:endParaRPr>
          </a:p>
        </p:txBody>
      </p:sp>
      <p:sp>
        <p:nvSpPr>
          <p:cNvPr id="30" name="Round Diagonal Corner Rectangle 29"/>
          <p:cNvSpPr/>
          <p:nvPr/>
        </p:nvSpPr>
        <p:spPr>
          <a:xfrm>
            <a:off x="372384" y="3303917"/>
            <a:ext cx="702634" cy="16532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chemeClr val="tx1"/>
                </a:solidFill>
              </a:rPr>
              <a:t>HP 365</a:t>
            </a:r>
          </a:p>
        </p:txBody>
      </p:sp>
      <p:sp>
        <p:nvSpPr>
          <p:cNvPr id="33" name="Round Diagonal Corner Rectangle 32"/>
          <p:cNvSpPr/>
          <p:nvPr/>
        </p:nvSpPr>
        <p:spPr>
          <a:xfrm>
            <a:off x="136050" y="3445940"/>
            <a:ext cx="1016731" cy="18680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3X3:3 802.11ac/n </a:t>
            </a:r>
            <a:endParaRPr lang="en-US" sz="800" dirty="0">
              <a:solidFill>
                <a:schemeClr val="tx1"/>
              </a:solidFill>
            </a:endParaRPr>
          </a:p>
        </p:txBody>
      </p:sp>
      <p:sp>
        <p:nvSpPr>
          <p:cNvPr id="34" name="Round Diagonal Corner Rectangle 33"/>
          <p:cNvSpPr/>
          <p:nvPr/>
        </p:nvSpPr>
        <p:spPr>
          <a:xfrm>
            <a:off x="933859" y="3462659"/>
            <a:ext cx="908176" cy="17771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3X3:3 802.11n </a:t>
            </a:r>
            <a:endParaRPr lang="en-US" sz="800" dirty="0">
              <a:solidFill>
                <a:schemeClr val="tx1"/>
              </a:solidFill>
            </a:endParaRPr>
          </a:p>
        </p:txBody>
      </p:sp>
      <p:sp>
        <p:nvSpPr>
          <p:cNvPr id="35" name="Round Diagonal Corner Rectangle 34"/>
          <p:cNvSpPr/>
          <p:nvPr/>
        </p:nvSpPr>
        <p:spPr>
          <a:xfrm>
            <a:off x="1600045" y="3470281"/>
            <a:ext cx="908176" cy="177716"/>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2X2:2 802.11n </a:t>
            </a:r>
            <a:endParaRPr lang="en-US" sz="800" dirty="0">
              <a:solidFill>
                <a:schemeClr val="tx1"/>
              </a:solidFill>
            </a:endParaRPr>
          </a:p>
        </p:txBody>
      </p:sp>
      <p:sp>
        <p:nvSpPr>
          <p:cNvPr id="6" name="Subtitle 5"/>
          <p:cNvSpPr>
            <a:spLocks noGrp="1"/>
          </p:cNvSpPr>
          <p:nvPr>
            <p:ph type="subTitle" idx="1"/>
          </p:nvPr>
        </p:nvSpPr>
        <p:spPr/>
        <p:txBody>
          <a:bodyPr/>
          <a:lstStyle/>
          <a:p>
            <a:r>
              <a:rPr lang="en-US" dirty="0"/>
              <a:t>HP Cloud-Managed </a:t>
            </a:r>
            <a:r>
              <a:rPr lang="en-US" dirty="0" smtClean="0"/>
              <a:t>Networking</a:t>
            </a:r>
            <a:endParaRPr lang="en-US" dirty="0"/>
          </a:p>
        </p:txBody>
      </p:sp>
      <p:sp>
        <p:nvSpPr>
          <p:cNvPr id="5" name="Title 4"/>
          <p:cNvSpPr>
            <a:spLocks noGrp="1"/>
          </p:cNvSpPr>
          <p:nvPr>
            <p:ph type="title"/>
          </p:nvPr>
        </p:nvSpPr>
        <p:spPr/>
        <p:txBody>
          <a:bodyPr/>
          <a:lstStyle/>
          <a:p>
            <a:r>
              <a:rPr lang="en-US" dirty="0" smtClean="0"/>
              <a:t>Simple &amp; easy to manage network solution</a:t>
            </a:r>
            <a:endParaRPr lang="en-US" dirty="0"/>
          </a:p>
        </p:txBody>
      </p:sp>
      <p:sp>
        <p:nvSpPr>
          <p:cNvPr id="3" name="TextBox 2"/>
          <p:cNvSpPr txBox="1"/>
          <p:nvPr/>
        </p:nvSpPr>
        <p:spPr>
          <a:xfrm>
            <a:off x="4389120" y="1553188"/>
            <a:ext cx="4225613" cy="2292935"/>
          </a:xfrm>
          <a:prstGeom prst="rect">
            <a:avLst/>
          </a:prstGeom>
          <a:noFill/>
        </p:spPr>
        <p:txBody>
          <a:bodyPr wrap="square" rtlCol="0">
            <a:spAutoFit/>
          </a:bodyPr>
          <a:lstStyle/>
          <a:p>
            <a:pPr marL="228600" indent="-228600" defTabSz="430213">
              <a:spcAft>
                <a:spcPts val="600"/>
              </a:spcAft>
              <a:buSzPct val="100000"/>
              <a:buFont typeface="Arial" panose="020B0604020202020204" pitchFamily="34" charset="0"/>
              <a:buChar char="•"/>
            </a:pPr>
            <a:r>
              <a:rPr lang="en-US" sz="1600" dirty="0" smtClean="0">
                <a:solidFill>
                  <a:srgbClr val="000000"/>
                </a:solidFill>
                <a:latin typeface="HP Simplified" pitchFamily="34" charset="0"/>
                <a:cs typeface="HP Simplified" pitchFamily="34" charset="0"/>
              </a:rPr>
              <a:t>Lowers upfront costs with pay as you use cloud service model  </a:t>
            </a:r>
          </a:p>
          <a:p>
            <a:pPr marL="228600" indent="-228600" defTabSz="430213">
              <a:spcAft>
                <a:spcPts val="600"/>
              </a:spcAft>
              <a:buSzPct val="100000"/>
              <a:buFont typeface="Arial" panose="020B0604020202020204" pitchFamily="34" charset="0"/>
              <a:buChar char="•"/>
            </a:pPr>
            <a:r>
              <a:rPr lang="en-US" sz="1600" dirty="0" smtClean="0">
                <a:solidFill>
                  <a:srgbClr val="000000"/>
                </a:solidFill>
                <a:latin typeface="HP Simplified" pitchFamily="34" charset="0"/>
                <a:cs typeface="HP Simplified" pitchFamily="34" charset="0"/>
              </a:rPr>
              <a:t>Simplifies day to day operations by eliminating the need for on site IT</a:t>
            </a:r>
          </a:p>
          <a:p>
            <a:pPr marL="228600" indent="-228600" defTabSz="430213">
              <a:spcAft>
                <a:spcPts val="600"/>
              </a:spcAft>
              <a:buSzPct val="100000"/>
              <a:buFont typeface="Arial" panose="020B0604020202020204" pitchFamily="34" charset="0"/>
              <a:buChar char="•"/>
            </a:pPr>
            <a:r>
              <a:rPr lang="en-US" sz="1600" dirty="0" smtClean="0">
                <a:solidFill>
                  <a:srgbClr val="000000"/>
                </a:solidFill>
                <a:latin typeface="HP Simplified" pitchFamily="34" charset="0"/>
                <a:cs typeface="HP Simplified" pitchFamily="34" charset="0"/>
              </a:rPr>
              <a:t>Get users online faster with single-click network deployment</a:t>
            </a:r>
          </a:p>
          <a:p>
            <a:pPr marL="228600" indent="-228600" defTabSz="430213">
              <a:spcAft>
                <a:spcPts val="600"/>
              </a:spcAft>
              <a:buSzPct val="100000"/>
              <a:buFont typeface="Arial" panose="020B0604020202020204" pitchFamily="34" charset="0"/>
              <a:buChar char="•"/>
            </a:pPr>
            <a:r>
              <a:rPr lang="en-US" sz="1600" dirty="0" smtClean="0">
                <a:solidFill>
                  <a:srgbClr val="000000"/>
                </a:solidFill>
                <a:latin typeface="HP Simplified" pitchFamily="34" charset="0"/>
                <a:cs typeface="HP Simplified" pitchFamily="34" charset="0"/>
              </a:rPr>
              <a:t>Lowers TCO with Lifetime Warranty 2.0 on access points</a:t>
            </a:r>
            <a:endParaRPr lang="en-US" sz="1600" dirty="0">
              <a:solidFill>
                <a:srgbClr val="000000"/>
              </a:solidFill>
              <a:latin typeface="HP Simplified" pitchFamily="34" charset="0"/>
              <a:cs typeface="HP Simplified" pitchFamily="34" charset="0"/>
            </a:endParaRPr>
          </a:p>
        </p:txBody>
      </p:sp>
      <p:cxnSp>
        <p:nvCxnSpPr>
          <p:cNvPr id="40" name="Straight Connector 39"/>
          <p:cNvCxnSpPr/>
          <p:nvPr/>
        </p:nvCxnSpPr>
        <p:spPr>
          <a:xfrm>
            <a:off x="687174" y="4133599"/>
            <a:ext cx="7772400" cy="0"/>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99963" y="4133161"/>
            <a:ext cx="3109486" cy="461665"/>
          </a:xfrm>
          <a:prstGeom prst="rect">
            <a:avLst/>
          </a:prstGeom>
          <a:noFill/>
        </p:spPr>
        <p:txBody>
          <a:bodyPr wrap="square" rtlCol="0">
            <a:spAutoFit/>
          </a:bodyPr>
          <a:lstStyle/>
          <a:p>
            <a:pPr algn="ctr" defTabSz="430213">
              <a:spcAft>
                <a:spcPts val="400"/>
              </a:spcAft>
              <a:buSzPct val="100000"/>
            </a:pPr>
            <a:r>
              <a:rPr lang="en-US" sz="1600" dirty="0" smtClean="0">
                <a:solidFill>
                  <a:srgbClr val="000000"/>
                </a:solidFill>
                <a:latin typeface="HP Simplified" pitchFamily="34" charset="0"/>
                <a:cs typeface="HP Simplified" pitchFamily="34" charset="0"/>
              </a:rPr>
              <a:t>Up to </a:t>
            </a:r>
            <a:r>
              <a:rPr lang="en-US" sz="2400" b="1" dirty="0" smtClean="0">
                <a:solidFill>
                  <a:schemeClr val="tx2"/>
                </a:solidFill>
                <a:latin typeface="HP Simplified" pitchFamily="34" charset="0"/>
                <a:cs typeface="HP Simplified" pitchFamily="34" charset="0"/>
              </a:rPr>
              <a:t>33%</a:t>
            </a:r>
            <a:r>
              <a:rPr lang="en-US" sz="1600" dirty="0" smtClean="0">
                <a:solidFill>
                  <a:srgbClr val="000000"/>
                </a:solidFill>
                <a:latin typeface="HP Simplified" pitchFamily="34" charset="0"/>
                <a:cs typeface="HP Simplified" pitchFamily="34" charset="0"/>
              </a:rPr>
              <a:t> lower upfront cost</a:t>
            </a:r>
            <a:r>
              <a:rPr lang="en-US" sz="1600" baseline="30000" dirty="0" smtClean="0">
                <a:solidFill>
                  <a:srgbClr val="000000"/>
                </a:solidFill>
                <a:latin typeface="HP Simplified" pitchFamily="34" charset="0"/>
                <a:cs typeface="HP Simplified" pitchFamily="34" charset="0"/>
              </a:rPr>
              <a:t>1</a:t>
            </a:r>
          </a:p>
        </p:txBody>
      </p:sp>
      <p:sp>
        <p:nvSpPr>
          <p:cNvPr id="14" name="TextBox 13"/>
          <p:cNvSpPr txBox="1"/>
          <p:nvPr/>
        </p:nvSpPr>
        <p:spPr>
          <a:xfrm>
            <a:off x="468923" y="4603093"/>
            <a:ext cx="3423139" cy="389850"/>
          </a:xfrm>
          <a:prstGeom prst="rect">
            <a:avLst/>
          </a:prstGeom>
          <a:noFill/>
        </p:spPr>
        <p:txBody>
          <a:bodyPr wrap="square" rtlCol="0">
            <a:spAutoFit/>
          </a:bodyPr>
          <a:lstStyle/>
          <a:p>
            <a:pPr defTabSz="430213">
              <a:spcAft>
                <a:spcPts val="400"/>
              </a:spcAft>
              <a:buSzPct val="100000"/>
            </a:pPr>
            <a:r>
              <a:rPr lang="en-US" sz="800" baseline="30000" dirty="0" smtClean="0">
                <a:solidFill>
                  <a:schemeClr val="bg1">
                    <a:lumMod val="50000"/>
                  </a:schemeClr>
                </a:solidFill>
                <a:latin typeface="HP Simplified" pitchFamily="34" charset="0"/>
                <a:cs typeface="HP Simplified" pitchFamily="34" charset="0"/>
              </a:rPr>
              <a:t>1,2</a:t>
            </a:r>
            <a:r>
              <a:rPr lang="en-US" sz="800" dirty="0" smtClean="0">
                <a:solidFill>
                  <a:schemeClr val="bg1">
                    <a:lumMod val="50000"/>
                  </a:schemeClr>
                </a:solidFill>
                <a:latin typeface="HP Simplified" pitchFamily="34" charset="0"/>
                <a:cs typeface="HP Simplified" pitchFamily="34" charset="0"/>
              </a:rPr>
              <a:t> Based on HP internal calculations</a:t>
            </a:r>
          </a:p>
          <a:p>
            <a:pPr marL="0" defTabSz="430213">
              <a:spcAft>
                <a:spcPts val="400"/>
              </a:spcAft>
              <a:buSzPct val="100000"/>
            </a:pPr>
            <a:endParaRPr lang="en-US" sz="800" dirty="0" smtClean="0">
              <a:solidFill>
                <a:schemeClr val="bg1">
                  <a:lumMod val="50000"/>
                </a:schemeClr>
              </a:solidFill>
              <a:latin typeface="HP Simplified" pitchFamily="34" charset="0"/>
              <a:cs typeface="HP Simplified" pitchFamily="34" charset="0"/>
            </a:endParaRPr>
          </a:p>
        </p:txBody>
      </p:sp>
      <p:sp>
        <p:nvSpPr>
          <p:cNvPr id="37" name="TextBox 36"/>
          <p:cNvSpPr txBox="1"/>
          <p:nvPr/>
        </p:nvSpPr>
        <p:spPr>
          <a:xfrm>
            <a:off x="4947183" y="4133161"/>
            <a:ext cx="3109486" cy="461665"/>
          </a:xfrm>
          <a:prstGeom prst="rect">
            <a:avLst/>
          </a:prstGeom>
          <a:noFill/>
        </p:spPr>
        <p:txBody>
          <a:bodyPr wrap="square" rtlCol="0">
            <a:spAutoFit/>
          </a:bodyPr>
          <a:lstStyle/>
          <a:p>
            <a:pPr algn="ctr" defTabSz="430213">
              <a:spcAft>
                <a:spcPts val="400"/>
              </a:spcAft>
              <a:buSzPct val="100000"/>
            </a:pPr>
            <a:r>
              <a:rPr lang="en-US" sz="1600" dirty="0" smtClean="0">
                <a:solidFill>
                  <a:srgbClr val="000000"/>
                </a:solidFill>
                <a:latin typeface="HP Simplified" pitchFamily="34" charset="0"/>
                <a:cs typeface="HP Simplified" pitchFamily="34" charset="0"/>
              </a:rPr>
              <a:t>Requires </a:t>
            </a:r>
            <a:r>
              <a:rPr lang="en-US" sz="2400" b="1" dirty="0" smtClean="0">
                <a:solidFill>
                  <a:schemeClr val="tx2"/>
                </a:solidFill>
                <a:latin typeface="HP Simplified" pitchFamily="34" charset="0"/>
                <a:cs typeface="HP Simplified" pitchFamily="34" charset="0"/>
              </a:rPr>
              <a:t>Zero </a:t>
            </a:r>
            <a:r>
              <a:rPr lang="en-US" sz="1600" dirty="0" smtClean="0">
                <a:solidFill>
                  <a:srgbClr val="000000"/>
                </a:solidFill>
                <a:latin typeface="HP Simplified" pitchFamily="34" charset="0"/>
                <a:cs typeface="HP Simplified" pitchFamily="34" charset="0"/>
              </a:rPr>
              <a:t>on-site IT</a:t>
            </a:r>
            <a:r>
              <a:rPr lang="en-US" sz="1600" baseline="30000" dirty="0" smtClean="0">
                <a:solidFill>
                  <a:srgbClr val="000000"/>
                </a:solidFill>
                <a:latin typeface="HP Simplified" pitchFamily="34" charset="0"/>
                <a:cs typeface="HP Simplified" pitchFamily="34" charset="0"/>
              </a:rPr>
              <a:t>2</a:t>
            </a:r>
          </a:p>
        </p:txBody>
      </p:sp>
      <p:pic>
        <p:nvPicPr>
          <p:cNvPr id="7" name="Picture 6"/>
          <p:cNvPicPr>
            <a:picLocks noChangeAspect="1"/>
          </p:cNvPicPr>
          <p:nvPr/>
        </p:nvPicPr>
        <p:blipFill rotWithShape="1">
          <a:blip r:embed="rId3">
            <a:clrChange>
              <a:clrFrom>
                <a:srgbClr val="FFFFFF"/>
              </a:clrFrom>
              <a:clrTo>
                <a:srgbClr val="FFFFFF">
                  <a:alpha val="0"/>
                </a:srgbClr>
              </a:clrTo>
            </a:clrChange>
          </a:blip>
          <a:srcRect l="24655" t="34897" r="52793" b="39540"/>
          <a:stretch/>
        </p:blipFill>
        <p:spPr>
          <a:xfrm>
            <a:off x="533335" y="1551057"/>
            <a:ext cx="2653076" cy="1691640"/>
          </a:xfrm>
          <a:prstGeom prst="rect">
            <a:avLst/>
          </a:prstGeom>
        </p:spPr>
      </p:pic>
      <p:pic>
        <p:nvPicPr>
          <p:cNvPr id="45" name="Picture 2" descr="C:\Users\fowlerro\Desktop\16374 025.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24" t="10708"/>
          <a:stretch>
            <a:fillRect/>
          </a:stretch>
        </p:blipFill>
        <p:spPr bwMode="auto">
          <a:xfrm>
            <a:off x="1934779" y="2748508"/>
            <a:ext cx="2127396" cy="624528"/>
          </a:xfrm>
          <a:prstGeom prst="rect">
            <a:avLst/>
          </a:prstGeom>
          <a:noFill/>
        </p:spPr>
      </p:pic>
      <p:pic>
        <p:nvPicPr>
          <p:cNvPr id="39" name="Picture 25"/>
          <p:cNvPicPr>
            <a:picLocks noChangeAspect="1"/>
          </p:cNvPicPr>
          <p:nvPr/>
        </p:nvPicPr>
        <p:blipFill>
          <a:blip r:embed="rId5" cstate="email">
            <a:duotone>
              <a:schemeClr val="accent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a:fillRect/>
          </a:stretch>
        </p:blipFill>
        <p:spPr bwMode="auto">
          <a:xfrm>
            <a:off x="2866766" y="1551057"/>
            <a:ext cx="267655" cy="28024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p:cNvPicPr preferRelativeResize="0">
            <a:picLocks/>
          </p:cNvPicPr>
          <p:nvPr/>
        </p:nvPicPr>
        <p:blipFill>
          <a:blip r:embed="rId5" cstate="email">
            <a:duotone>
              <a:schemeClr val="accent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019774" y="2469413"/>
            <a:ext cx="267655" cy="26765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814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HP Cloud </a:t>
            </a:r>
            <a:r>
              <a:rPr lang="en-US" dirty="0"/>
              <a:t>M</a:t>
            </a:r>
            <a:r>
              <a:rPr lang="en-US" dirty="0" smtClean="0"/>
              <a:t>anaged Access Points</a:t>
            </a:r>
            <a:endParaRPr lang="en-US" dirty="0"/>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l="27750" t="41333" r="59250" b="35555"/>
          <a:stretch/>
        </p:blipFill>
        <p:spPr>
          <a:xfrm>
            <a:off x="1175004" y="1315984"/>
            <a:ext cx="1280160" cy="128016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640790490"/>
              </p:ext>
            </p:extLst>
          </p:nvPr>
        </p:nvGraphicFramePr>
        <p:xfrm>
          <a:off x="554891" y="3317452"/>
          <a:ext cx="7893786" cy="1206285"/>
        </p:xfrm>
        <a:graphic>
          <a:graphicData uri="http://schemas.openxmlformats.org/drawingml/2006/table">
            <a:tbl>
              <a:tblPr firstRow="1" bandRow="1">
                <a:tableStyleId>{9D7B26C5-4107-4FEC-AEDC-1716B250A1EF}</a:tableStyleId>
              </a:tblPr>
              <a:tblGrid>
                <a:gridCol w="2631262"/>
                <a:gridCol w="2631262"/>
                <a:gridCol w="2631262"/>
              </a:tblGrid>
              <a:tr h="3528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solidFill>
                            <a:schemeClr val="bg1"/>
                          </a:solidFill>
                        </a:rPr>
                        <a:t>HP 365 Cloud Managed AP</a:t>
                      </a:r>
                      <a:endParaRPr lang="en-US" sz="1400" baseline="0" dirty="0">
                        <a:solidFill>
                          <a:schemeClr val="bg1"/>
                        </a:solidFill>
                      </a:endParaRPr>
                    </a:p>
                  </a:txBody>
                  <a:tcPr>
                    <a:solidFill>
                      <a:schemeClr val="tx2"/>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solidFill>
                            <a:schemeClr val="bg1"/>
                          </a:solidFill>
                        </a:rPr>
                        <a:t>HP 355 Cloud Managed AP</a:t>
                      </a:r>
                      <a:endParaRPr lang="en-US" sz="1400" dirty="0">
                        <a:solidFill>
                          <a:schemeClr val="bg1"/>
                        </a:solidFill>
                      </a:endParaRPr>
                    </a:p>
                  </a:txBody>
                  <a:tcPr>
                    <a:solidFill>
                      <a:schemeClr val="tx2"/>
                    </a:solidFill>
                  </a:tcPr>
                </a:tc>
                <a:tc>
                  <a:txBody>
                    <a:bodyPr/>
                    <a:lstStyle/>
                    <a:p>
                      <a:r>
                        <a:rPr lang="en-US" sz="1400" dirty="0" smtClean="0">
                          <a:solidFill>
                            <a:schemeClr val="bg1"/>
                          </a:solidFill>
                        </a:rPr>
                        <a:t>HP 350 Cloud Managed</a:t>
                      </a:r>
                      <a:r>
                        <a:rPr lang="en-US" sz="1400" baseline="0" dirty="0" smtClean="0">
                          <a:solidFill>
                            <a:schemeClr val="bg1"/>
                          </a:solidFill>
                        </a:rPr>
                        <a:t> AP</a:t>
                      </a:r>
                      <a:endParaRPr lang="en-US" sz="1400" dirty="0">
                        <a:solidFill>
                          <a:schemeClr val="bg1"/>
                        </a:solidFill>
                      </a:endParaRPr>
                    </a:p>
                  </a:txBody>
                  <a:tcPr>
                    <a:solidFill>
                      <a:schemeClr val="tx2"/>
                    </a:solidFill>
                  </a:tcPr>
                </a:tc>
              </a:tr>
              <a:tr h="30731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Highest performance high </a:t>
                      </a:r>
                      <a:r>
                        <a:rPr lang="en-US" sz="1100" baseline="0" dirty="0" smtClean="0"/>
                        <a:t>client densities</a:t>
                      </a:r>
                      <a:endParaRPr lang="en-US" sz="1100" dirty="0"/>
                    </a:p>
                  </a:txBody>
                  <a:tcPr>
                    <a:lnB w="3175" cap="flat" cmpd="sng" algn="ctr">
                      <a:solidFill>
                        <a:schemeClr val="bg1">
                          <a:lumMod val="65000"/>
                        </a:schemeClr>
                      </a:solidFill>
                      <a:prstDash val="solid"/>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High performance </a:t>
                      </a:r>
                      <a:r>
                        <a:rPr lang="en-US" sz="1100" baseline="0" dirty="0" smtClean="0"/>
                        <a:t>voice and multimedia</a:t>
                      </a:r>
                      <a:endParaRPr lang="en-US" sz="1100" dirty="0"/>
                    </a:p>
                  </a:txBody>
                  <a:tcPr>
                    <a:lnB w="3175" cap="flat" cmpd="sng" algn="ctr">
                      <a:solidFill>
                        <a:schemeClr val="bg1">
                          <a:lumMod val="65000"/>
                        </a:schemeClr>
                      </a:solidFill>
                      <a:prstDash val="solid"/>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solidFill>
                            <a:schemeClr val="tx1"/>
                          </a:solidFill>
                          <a:ea typeface="ＭＳ Ｐゴシック" charset="-128"/>
                        </a:rPr>
                        <a:t>Cost effective &amp; reliable wireless</a:t>
                      </a:r>
                      <a:endParaRPr lang="en-US" sz="1100" dirty="0"/>
                    </a:p>
                  </a:txBody>
                  <a:tcPr>
                    <a:lnB w="3175" cap="flat" cmpd="sng" algn="ctr">
                      <a:solidFill>
                        <a:schemeClr val="bg1">
                          <a:lumMod val="65000"/>
                        </a:schemeClr>
                      </a:solidFill>
                      <a:prstDash val="solid"/>
                      <a:round/>
                      <a:headEnd type="none" w="med" len="med"/>
                      <a:tailEnd type="none" w="med" len="med"/>
                    </a:lnB>
                    <a:noFill/>
                  </a:tcPr>
                </a:tc>
              </a:tr>
              <a:tr h="3528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802.11ac. 3X3 MIMO 1.3 </a:t>
                      </a:r>
                      <a:r>
                        <a:rPr lang="en-US" sz="1100" dirty="0" err="1" smtClean="0"/>
                        <a:t>Gbps</a:t>
                      </a:r>
                      <a:endParaRPr lang="en-US" sz="1100" dirty="0"/>
                    </a:p>
                  </a:txBody>
                  <a:tcPr>
                    <a:lnT w="3175" cap="flat" cmpd="sng" algn="ctr">
                      <a:solidFill>
                        <a:schemeClr val="bg1">
                          <a:lumMod val="65000"/>
                        </a:schemeClr>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Dual band 802.11n. 3X3 MIMO 450 Mbps</a:t>
                      </a:r>
                      <a:endParaRPr lang="en-US" sz="1100" dirty="0"/>
                    </a:p>
                  </a:txBody>
                  <a:tcPr>
                    <a:lnT w="3175" cap="flat" cmpd="sng" algn="ctr">
                      <a:solidFill>
                        <a:schemeClr val="bg1">
                          <a:lumMod val="65000"/>
                        </a:schemeClr>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dirty="0" smtClean="0">
                          <a:solidFill>
                            <a:schemeClr val="tx1"/>
                          </a:solidFill>
                          <a:ea typeface="ＭＳ Ｐゴシック" charset="-128"/>
                        </a:rPr>
                        <a:t>Dual band 802.11n. 2X2 MIMO 300 Mbps</a:t>
                      </a:r>
                      <a:endParaRPr lang="en-US" sz="1100" dirty="0"/>
                    </a:p>
                  </a:txBody>
                  <a:tcPr>
                    <a:lnT w="3175" cap="flat" cmpd="sng" algn="ctr">
                      <a:solidFill>
                        <a:schemeClr val="bg1">
                          <a:lumMod val="65000"/>
                        </a:schemeClr>
                      </a:solidFill>
                      <a:prstDash val="solid"/>
                      <a:round/>
                      <a:headEnd type="none" w="med" len="med"/>
                      <a:tailEnd type="none" w="med" len="med"/>
                    </a:lnT>
                  </a:tcPr>
                </a:tc>
              </a:tr>
            </a:tbl>
          </a:graphicData>
        </a:graphic>
      </p:graphicFrame>
      <p:sp>
        <p:nvSpPr>
          <p:cNvPr id="8" name="TextBox 7"/>
          <p:cNvSpPr txBox="1"/>
          <p:nvPr/>
        </p:nvSpPr>
        <p:spPr bwMode="gray">
          <a:xfrm>
            <a:off x="3426067" y="956131"/>
            <a:ext cx="5072332" cy="2713563"/>
          </a:xfrm>
          <a:prstGeom prst="rect">
            <a:avLst/>
          </a:prstGeom>
          <a:noFill/>
        </p:spPr>
        <p:txBody>
          <a:bodyPr wrap="square" rtlCol="0">
            <a:spAutoFit/>
          </a:bodyPr>
          <a:lstStyle/>
          <a:p>
            <a:pPr marL="182880" indent="-182880" defTabSz="430213">
              <a:spcAft>
                <a:spcPts val="300"/>
              </a:spcAft>
              <a:buSzPct val="100000"/>
              <a:buFont typeface="Arial" panose="020B0604020202020204" pitchFamily="34" charset="0"/>
              <a:buChar char="•"/>
            </a:pPr>
            <a:r>
              <a:rPr lang="en-US" sz="1500" dirty="0" smtClean="0">
                <a:solidFill>
                  <a:srgbClr val="000000"/>
                </a:solidFill>
                <a:cs typeface="HP Simplified" pitchFamily="34" charset="0"/>
              </a:rPr>
              <a:t>Automatically provisioned from the Cloud</a:t>
            </a:r>
          </a:p>
          <a:p>
            <a:pPr marL="182880" indent="-182880" defTabSz="430213">
              <a:spcAft>
                <a:spcPts val="300"/>
              </a:spcAft>
              <a:buSzPct val="100000"/>
              <a:buFont typeface="Arial" panose="020B0604020202020204" pitchFamily="34" charset="0"/>
              <a:buChar char="•"/>
            </a:pPr>
            <a:r>
              <a:rPr lang="en-US" sz="1500" dirty="0" smtClean="0">
                <a:solidFill>
                  <a:srgbClr val="000000"/>
                </a:solidFill>
                <a:cs typeface="HP Simplified" pitchFamily="34" charset="0"/>
              </a:rPr>
              <a:t>Enhances Wi-Fi &amp; client performance with Clear Connect </a:t>
            </a:r>
          </a:p>
          <a:p>
            <a:pPr marL="742950" lvl="1" indent="-285750" defTabSz="430213">
              <a:spcAft>
                <a:spcPts val="300"/>
              </a:spcAft>
              <a:buSzPct val="100000"/>
              <a:buFont typeface="Wingdings" panose="05000000000000000000" pitchFamily="2" charset="2"/>
              <a:buChar char="ü"/>
            </a:pPr>
            <a:r>
              <a:rPr lang="en-US" sz="1400" dirty="0" smtClean="0">
                <a:solidFill>
                  <a:srgbClr val="000000"/>
                </a:solidFill>
                <a:cs typeface="HP Simplified" pitchFamily="34" charset="0"/>
              </a:rPr>
              <a:t>Interference mitigation</a:t>
            </a:r>
          </a:p>
          <a:p>
            <a:pPr marL="742950" lvl="1" indent="-285750" defTabSz="430213">
              <a:spcAft>
                <a:spcPts val="300"/>
              </a:spcAft>
              <a:buSzPct val="100000"/>
              <a:buFont typeface="Wingdings" panose="05000000000000000000" pitchFamily="2" charset="2"/>
              <a:buChar char="ü"/>
            </a:pPr>
            <a:r>
              <a:rPr lang="en-US" sz="1400" dirty="0" smtClean="0">
                <a:solidFill>
                  <a:srgbClr val="000000"/>
                </a:solidFill>
                <a:cs typeface="HP Simplified" pitchFamily="34" charset="0"/>
              </a:rPr>
              <a:t>Airtime fairness &amp; band steering </a:t>
            </a:r>
          </a:p>
          <a:p>
            <a:pPr marL="742950" lvl="1" indent="-285750" defTabSz="430213">
              <a:spcAft>
                <a:spcPts val="300"/>
              </a:spcAft>
              <a:buSzPct val="100000"/>
              <a:buFont typeface="Wingdings" panose="05000000000000000000" pitchFamily="2" charset="2"/>
              <a:buChar char="ü"/>
            </a:pPr>
            <a:r>
              <a:rPr lang="en-US" sz="1400" dirty="0" smtClean="0">
                <a:solidFill>
                  <a:srgbClr val="000000"/>
                </a:solidFill>
                <a:cs typeface="HP Simplified" pitchFamily="34" charset="0"/>
              </a:rPr>
              <a:t>Motion aware roaming</a:t>
            </a:r>
          </a:p>
          <a:p>
            <a:pPr marL="182880" indent="-182880" defTabSz="430213">
              <a:spcAft>
                <a:spcPts val="300"/>
              </a:spcAft>
              <a:buSzPct val="100000"/>
              <a:buFont typeface="Arial" panose="020B0604020202020204" pitchFamily="34" charset="0"/>
              <a:buChar char="•"/>
            </a:pPr>
            <a:r>
              <a:rPr lang="en-US" sz="1500" dirty="0" smtClean="0">
                <a:solidFill>
                  <a:srgbClr val="000000"/>
                </a:solidFill>
                <a:cs typeface="HP Simplified" pitchFamily="34" charset="0"/>
              </a:rPr>
              <a:t>Increases redundancy with dual ISP uplink</a:t>
            </a:r>
          </a:p>
          <a:p>
            <a:pPr marL="182880" indent="-182880" defTabSz="430213">
              <a:spcAft>
                <a:spcPts val="300"/>
              </a:spcAft>
              <a:buSzPct val="100000"/>
              <a:buFont typeface="Arial" panose="020B0604020202020204" pitchFamily="34" charset="0"/>
              <a:buChar char="•"/>
            </a:pPr>
            <a:r>
              <a:rPr lang="en-US" sz="1500" dirty="0" smtClean="0">
                <a:solidFill>
                  <a:srgbClr val="000000"/>
                </a:solidFill>
                <a:cs typeface="HP Simplified" pitchFamily="34" charset="0"/>
              </a:rPr>
              <a:t>Continues to operate in case of WAN link failure </a:t>
            </a:r>
          </a:p>
          <a:p>
            <a:pPr marL="182880" indent="-182880" defTabSz="430213">
              <a:spcAft>
                <a:spcPts val="300"/>
              </a:spcAft>
              <a:buSzPct val="100000"/>
              <a:buFont typeface="Arial" panose="020B0604020202020204" pitchFamily="34" charset="0"/>
              <a:buChar char="•"/>
            </a:pPr>
            <a:r>
              <a:rPr lang="en-US" sz="1500" dirty="0" smtClean="0">
                <a:solidFill>
                  <a:srgbClr val="000000"/>
                </a:solidFill>
                <a:cs typeface="HP Simplified" pitchFamily="34" charset="0"/>
              </a:rPr>
              <a:t>Supports Lifetime Warranty 2.0 </a:t>
            </a:r>
          </a:p>
          <a:p>
            <a:pPr marL="182880" indent="-182880" defTabSz="430213">
              <a:spcAft>
                <a:spcPts val="400"/>
              </a:spcAft>
              <a:buSzPct val="100000"/>
              <a:buFont typeface="Arial" panose="020B0604020202020204" pitchFamily="34" charset="0"/>
              <a:buChar char="•"/>
            </a:pPr>
            <a:endParaRPr lang="en-US" sz="1500" dirty="0" smtClean="0">
              <a:solidFill>
                <a:srgbClr val="000000"/>
              </a:solidFill>
              <a:cs typeface="HP Simplified" pitchFamily="34" charset="0"/>
            </a:endParaRPr>
          </a:p>
          <a:p>
            <a:pPr marL="182880" indent="-182880" defTabSz="430213">
              <a:spcAft>
                <a:spcPts val="400"/>
              </a:spcAft>
              <a:buSzPct val="100000"/>
              <a:buFont typeface="Arial" panose="020B0604020202020204" pitchFamily="34" charset="0"/>
              <a:buChar char="•"/>
            </a:pPr>
            <a:endParaRPr lang="en-US" sz="1500" dirty="0" smtClean="0">
              <a:solidFill>
                <a:srgbClr val="000000"/>
              </a:solidFill>
              <a:cs typeface="HP Simplified" pitchFamily="34" charset="0"/>
            </a:endParaRPr>
          </a:p>
        </p:txBody>
      </p:sp>
    </p:spTree>
    <p:extLst>
      <p:ext uri="{BB962C8B-B14F-4D97-AF65-F5344CB8AC3E}">
        <p14:creationId xmlns:p14="http://schemas.microsoft.com/office/powerpoint/2010/main" val="3863588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Diagonal Corner Rectangle 5"/>
          <p:cNvSpPr/>
          <p:nvPr/>
        </p:nvSpPr>
        <p:spPr>
          <a:xfrm>
            <a:off x="354672" y="1419412"/>
            <a:ext cx="3657600" cy="2856526"/>
          </a:xfrm>
          <a:prstGeom prst="round2DiagRect">
            <a:avLst>
              <a:gd name="adj1" fmla="val 21"/>
              <a:gd name="adj2" fmla="val 8329"/>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a:solidFill>
                <a:schemeClr val="tx1"/>
              </a:solidFill>
            </a:endParaRPr>
          </a:p>
        </p:txBody>
      </p:sp>
      <p:sp>
        <p:nvSpPr>
          <p:cNvPr id="69" name="Subtitle 68"/>
          <p:cNvSpPr>
            <a:spLocks noGrp="1"/>
          </p:cNvSpPr>
          <p:nvPr>
            <p:ph type="subTitle" idx="1"/>
          </p:nvPr>
        </p:nvSpPr>
        <p:spPr/>
        <p:txBody>
          <a:bodyPr/>
          <a:lstStyle/>
          <a:p>
            <a:r>
              <a:rPr lang="en-US" dirty="0" smtClean="0"/>
              <a:t>Unified wired &amp; wireless solutions</a:t>
            </a:r>
            <a:endParaRPr lang="en-US" dirty="0"/>
          </a:p>
        </p:txBody>
      </p:sp>
      <p:sp>
        <p:nvSpPr>
          <p:cNvPr id="5" name="Title 4"/>
          <p:cNvSpPr>
            <a:spLocks noGrp="1"/>
          </p:cNvSpPr>
          <p:nvPr>
            <p:ph type="title"/>
          </p:nvPr>
        </p:nvSpPr>
        <p:spPr>
          <a:xfrm>
            <a:off x="329183" y="235064"/>
            <a:ext cx="8453309" cy="430887"/>
          </a:xfrm>
        </p:spPr>
        <p:txBody>
          <a:bodyPr/>
          <a:lstStyle/>
          <a:p>
            <a:r>
              <a:rPr lang="en-US" dirty="0" smtClean="0"/>
              <a:t>Offering the Optimal WLAN System</a:t>
            </a:r>
            <a:endParaRPr lang="en-US" dirty="0"/>
          </a:p>
        </p:txBody>
      </p:sp>
      <p:sp>
        <p:nvSpPr>
          <p:cNvPr id="111" name="Round Diagonal Corner Rectangle 110"/>
          <p:cNvSpPr/>
          <p:nvPr/>
        </p:nvSpPr>
        <p:spPr>
          <a:xfrm>
            <a:off x="354076" y="1113828"/>
            <a:ext cx="7664732" cy="3653484"/>
          </a:xfrm>
          <a:prstGeom prst="round2DiagRect">
            <a:avLst>
              <a:gd name="adj1" fmla="val 0"/>
              <a:gd name="adj2" fmla="val 6838"/>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a:solidFill>
                <a:schemeClr val="tx1"/>
              </a:solidFill>
            </a:endParaRPr>
          </a:p>
        </p:txBody>
      </p:sp>
      <p:sp>
        <p:nvSpPr>
          <p:cNvPr id="8" name="TextBox 7"/>
          <p:cNvSpPr txBox="1"/>
          <p:nvPr/>
        </p:nvSpPr>
        <p:spPr>
          <a:xfrm>
            <a:off x="1169915" y="1075480"/>
            <a:ext cx="2011452" cy="369332"/>
          </a:xfrm>
          <a:prstGeom prst="rect">
            <a:avLst/>
          </a:prstGeom>
          <a:noFill/>
        </p:spPr>
        <p:txBody>
          <a:bodyPr wrap="square" rtlCol="0">
            <a:spAutoFit/>
          </a:bodyPr>
          <a:lstStyle/>
          <a:p>
            <a:pPr marL="0" algn="ctr" defTabSz="430213">
              <a:spcAft>
                <a:spcPts val="400"/>
              </a:spcAft>
              <a:buSzPct val="100000"/>
            </a:pPr>
            <a:r>
              <a:rPr lang="en-US" b="1" dirty="0" smtClean="0">
                <a:solidFill>
                  <a:schemeClr val="accent4">
                    <a:lumMod val="75000"/>
                  </a:schemeClr>
                </a:solidFill>
                <a:latin typeface="HP Simplified" pitchFamily="34" charset="0"/>
                <a:cs typeface="HP Simplified" pitchFamily="34" charset="0"/>
              </a:rPr>
              <a:t>Cloud Managed</a:t>
            </a:r>
          </a:p>
        </p:txBody>
      </p:sp>
      <p:sp>
        <p:nvSpPr>
          <p:cNvPr id="13" name="TextBox 12"/>
          <p:cNvSpPr txBox="1"/>
          <p:nvPr/>
        </p:nvSpPr>
        <p:spPr>
          <a:xfrm>
            <a:off x="6603097" y="3763252"/>
            <a:ext cx="1304925" cy="553998"/>
          </a:xfrm>
          <a:prstGeom prst="rect">
            <a:avLst/>
          </a:prstGeom>
          <a:noFill/>
        </p:spPr>
        <p:txBody>
          <a:bodyPr wrap="square" rtlCol="0">
            <a:spAutoFit/>
          </a:bodyPr>
          <a:lstStyle/>
          <a:p>
            <a:pPr marL="0" algn="ctr" defTabSz="430213">
              <a:spcAft>
                <a:spcPts val="400"/>
              </a:spcAft>
              <a:buSzPct val="100000"/>
            </a:pPr>
            <a:r>
              <a:rPr lang="en-US" sz="1000" b="1" dirty="0" smtClean="0">
                <a:solidFill>
                  <a:schemeClr val="accent1"/>
                </a:solidFill>
                <a:latin typeface="HP Simplified" pitchFamily="34" charset="0"/>
                <a:cs typeface="HP Simplified" pitchFamily="34" charset="0"/>
              </a:rPr>
              <a:t>HP  850/870 Unified Wired-WLAN Controller Appliance </a:t>
            </a:r>
          </a:p>
        </p:txBody>
      </p:sp>
      <p:sp>
        <p:nvSpPr>
          <p:cNvPr id="10" name="TextBox 9"/>
          <p:cNvSpPr txBox="1"/>
          <p:nvPr/>
        </p:nvSpPr>
        <p:spPr>
          <a:xfrm>
            <a:off x="5510322" y="1065078"/>
            <a:ext cx="1357583" cy="369332"/>
          </a:xfrm>
          <a:prstGeom prst="rect">
            <a:avLst/>
          </a:prstGeom>
          <a:noFill/>
        </p:spPr>
        <p:txBody>
          <a:bodyPr wrap="square" rtlCol="0">
            <a:spAutoFit/>
          </a:bodyPr>
          <a:lstStyle/>
          <a:p>
            <a:pPr marL="0" algn="ctr" defTabSz="430213">
              <a:spcAft>
                <a:spcPts val="400"/>
              </a:spcAft>
              <a:buSzPct val="100000"/>
            </a:pPr>
            <a:r>
              <a:rPr lang="en-US" b="1" dirty="0" smtClean="0">
                <a:solidFill>
                  <a:schemeClr val="accent4">
                    <a:lumMod val="75000"/>
                  </a:schemeClr>
                </a:solidFill>
                <a:latin typeface="HP Simplified" pitchFamily="34" charset="0"/>
                <a:cs typeface="HP Simplified" pitchFamily="34" charset="0"/>
              </a:rPr>
              <a:t>On Premise</a:t>
            </a:r>
          </a:p>
        </p:txBody>
      </p:sp>
      <p:grpSp>
        <p:nvGrpSpPr>
          <p:cNvPr id="2" name="Group 1"/>
          <p:cNvGrpSpPr/>
          <p:nvPr/>
        </p:nvGrpSpPr>
        <p:grpSpPr>
          <a:xfrm>
            <a:off x="204514" y="1508293"/>
            <a:ext cx="2822460" cy="2706119"/>
            <a:chOff x="204514" y="1508293"/>
            <a:chExt cx="2822460" cy="2706119"/>
          </a:xfrm>
        </p:grpSpPr>
        <p:grpSp>
          <p:nvGrpSpPr>
            <p:cNvPr id="75" name="Group 74"/>
            <p:cNvGrpSpPr>
              <a:grpSpLocks noChangeAspect="1"/>
            </p:cNvGrpSpPr>
            <p:nvPr/>
          </p:nvGrpSpPr>
          <p:grpSpPr>
            <a:xfrm>
              <a:off x="1744460" y="2955068"/>
              <a:ext cx="292608" cy="292608"/>
              <a:chOff x="1182644" y="1907654"/>
              <a:chExt cx="276225" cy="276225"/>
            </a:xfrm>
          </p:grpSpPr>
          <p:sp>
            <p:nvSpPr>
              <p:cNvPr id="76" name="Freeform 18"/>
              <p:cNvSpPr>
                <a:spLocks/>
              </p:cNvSpPr>
              <p:nvPr/>
            </p:nvSpPr>
            <p:spPr bwMode="auto">
              <a:xfrm>
                <a:off x="1211638" y="1944553"/>
                <a:ext cx="51130" cy="155527"/>
              </a:xfrm>
              <a:custGeom>
                <a:avLst/>
                <a:gdLst/>
                <a:ahLst/>
                <a:cxnLst>
                  <a:cxn ang="0">
                    <a:pos x="52" y="0"/>
                  </a:cxn>
                  <a:cxn ang="0">
                    <a:pos x="52" y="189"/>
                  </a:cxn>
                  <a:cxn ang="0">
                    <a:pos x="69" y="172"/>
                  </a:cxn>
                  <a:cxn ang="0">
                    <a:pos x="69" y="17"/>
                  </a:cxn>
                  <a:cxn ang="0">
                    <a:pos x="52" y="0"/>
                  </a:cxn>
                </a:cxnLst>
                <a:rect l="0" t="0" r="r" b="b"/>
                <a:pathLst>
                  <a:path w="69" h="189">
                    <a:moveTo>
                      <a:pt x="52" y="0"/>
                    </a:moveTo>
                    <a:cubicBezTo>
                      <a:pt x="0" y="52"/>
                      <a:pt x="0" y="137"/>
                      <a:pt x="52" y="189"/>
                    </a:cubicBezTo>
                    <a:cubicBezTo>
                      <a:pt x="69" y="172"/>
                      <a:pt x="69" y="172"/>
                      <a:pt x="69" y="172"/>
                    </a:cubicBezTo>
                    <a:cubicBezTo>
                      <a:pt x="26" y="129"/>
                      <a:pt x="26" y="60"/>
                      <a:pt x="69" y="17"/>
                    </a:cubicBezTo>
                    <a:lnTo>
                      <a:pt x="5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19"/>
              <p:cNvSpPr>
                <a:spLocks/>
              </p:cNvSpPr>
              <p:nvPr/>
            </p:nvSpPr>
            <p:spPr bwMode="auto">
              <a:xfrm>
                <a:off x="1378745" y="1944553"/>
                <a:ext cx="51130" cy="155527"/>
              </a:xfrm>
              <a:custGeom>
                <a:avLst/>
                <a:gdLst/>
                <a:ahLst/>
                <a:cxnLst>
                  <a:cxn ang="0">
                    <a:pos x="17" y="0"/>
                  </a:cxn>
                  <a:cxn ang="0">
                    <a:pos x="0" y="17"/>
                  </a:cxn>
                  <a:cxn ang="0">
                    <a:pos x="0" y="172"/>
                  </a:cxn>
                  <a:cxn ang="0">
                    <a:pos x="17" y="189"/>
                  </a:cxn>
                  <a:cxn ang="0">
                    <a:pos x="17" y="0"/>
                  </a:cxn>
                </a:cxnLst>
                <a:rect l="0" t="0" r="r" b="b"/>
                <a:pathLst>
                  <a:path w="69" h="189">
                    <a:moveTo>
                      <a:pt x="17" y="0"/>
                    </a:moveTo>
                    <a:cubicBezTo>
                      <a:pt x="0" y="17"/>
                      <a:pt x="0" y="17"/>
                      <a:pt x="0" y="17"/>
                    </a:cubicBezTo>
                    <a:cubicBezTo>
                      <a:pt x="42" y="60"/>
                      <a:pt x="42" y="129"/>
                      <a:pt x="0" y="172"/>
                    </a:cubicBezTo>
                    <a:cubicBezTo>
                      <a:pt x="17" y="189"/>
                      <a:pt x="17" y="189"/>
                      <a:pt x="17" y="189"/>
                    </a:cubicBezTo>
                    <a:cubicBezTo>
                      <a:pt x="69" y="137"/>
                      <a:pt x="69" y="52"/>
                      <a:pt x="17"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0"/>
              <p:cNvSpPr>
                <a:spLocks/>
              </p:cNvSpPr>
              <p:nvPr/>
            </p:nvSpPr>
            <p:spPr bwMode="auto">
              <a:xfrm>
                <a:off x="1182644" y="1907654"/>
                <a:ext cx="54871" cy="229325"/>
              </a:xfrm>
              <a:custGeom>
                <a:avLst/>
                <a:gdLst/>
                <a:ahLst/>
                <a:cxnLst>
                  <a:cxn ang="0">
                    <a:pos x="74" y="17"/>
                  </a:cxn>
                  <a:cxn ang="0">
                    <a:pos x="57" y="0"/>
                  </a:cxn>
                  <a:cxn ang="0">
                    <a:pos x="0" y="139"/>
                  </a:cxn>
                  <a:cxn ang="0">
                    <a:pos x="57" y="279"/>
                  </a:cxn>
                  <a:cxn ang="0">
                    <a:pos x="74" y="262"/>
                  </a:cxn>
                  <a:cxn ang="0">
                    <a:pos x="24" y="139"/>
                  </a:cxn>
                  <a:cxn ang="0">
                    <a:pos x="74" y="17"/>
                  </a:cxn>
                </a:cxnLst>
                <a:rect l="0" t="0" r="r" b="b"/>
                <a:pathLst>
                  <a:path w="74" h="279">
                    <a:moveTo>
                      <a:pt x="74" y="17"/>
                    </a:moveTo>
                    <a:cubicBezTo>
                      <a:pt x="57" y="0"/>
                      <a:pt x="57" y="0"/>
                      <a:pt x="57" y="0"/>
                    </a:cubicBezTo>
                    <a:cubicBezTo>
                      <a:pt x="20" y="37"/>
                      <a:pt x="0" y="87"/>
                      <a:pt x="0" y="139"/>
                    </a:cubicBezTo>
                    <a:cubicBezTo>
                      <a:pt x="0" y="192"/>
                      <a:pt x="20" y="242"/>
                      <a:pt x="57" y="279"/>
                    </a:cubicBezTo>
                    <a:cubicBezTo>
                      <a:pt x="74" y="262"/>
                      <a:pt x="74" y="262"/>
                      <a:pt x="74" y="262"/>
                    </a:cubicBezTo>
                    <a:cubicBezTo>
                      <a:pt x="42" y="229"/>
                      <a:pt x="24" y="186"/>
                      <a:pt x="24" y="139"/>
                    </a:cubicBezTo>
                    <a:cubicBezTo>
                      <a:pt x="24" y="93"/>
                      <a:pt x="42" y="50"/>
                      <a:pt x="74" y="1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1"/>
              <p:cNvSpPr>
                <a:spLocks/>
              </p:cNvSpPr>
              <p:nvPr/>
            </p:nvSpPr>
            <p:spPr bwMode="auto">
              <a:xfrm>
                <a:off x="1403063" y="1907654"/>
                <a:ext cx="55806" cy="229325"/>
              </a:xfrm>
              <a:custGeom>
                <a:avLst/>
                <a:gdLst/>
                <a:ahLst/>
                <a:cxnLst>
                  <a:cxn ang="0">
                    <a:pos x="17" y="0"/>
                  </a:cxn>
                  <a:cxn ang="0">
                    <a:pos x="0" y="17"/>
                  </a:cxn>
                  <a:cxn ang="0">
                    <a:pos x="51" y="139"/>
                  </a:cxn>
                  <a:cxn ang="0">
                    <a:pos x="0" y="262"/>
                  </a:cxn>
                  <a:cxn ang="0">
                    <a:pos x="17" y="279"/>
                  </a:cxn>
                  <a:cxn ang="0">
                    <a:pos x="75" y="139"/>
                  </a:cxn>
                  <a:cxn ang="0">
                    <a:pos x="17" y="0"/>
                  </a:cxn>
                </a:cxnLst>
                <a:rect l="0" t="0" r="r" b="b"/>
                <a:pathLst>
                  <a:path w="75" h="279">
                    <a:moveTo>
                      <a:pt x="17" y="0"/>
                    </a:moveTo>
                    <a:cubicBezTo>
                      <a:pt x="0" y="17"/>
                      <a:pt x="0" y="17"/>
                      <a:pt x="0" y="17"/>
                    </a:cubicBezTo>
                    <a:cubicBezTo>
                      <a:pt x="33" y="50"/>
                      <a:pt x="51" y="93"/>
                      <a:pt x="51" y="139"/>
                    </a:cubicBezTo>
                    <a:cubicBezTo>
                      <a:pt x="51" y="186"/>
                      <a:pt x="33" y="229"/>
                      <a:pt x="0" y="262"/>
                    </a:cubicBezTo>
                    <a:cubicBezTo>
                      <a:pt x="17" y="279"/>
                      <a:pt x="17" y="279"/>
                      <a:pt x="17" y="279"/>
                    </a:cubicBezTo>
                    <a:cubicBezTo>
                      <a:pt x="55" y="242"/>
                      <a:pt x="75" y="192"/>
                      <a:pt x="75" y="139"/>
                    </a:cubicBezTo>
                    <a:cubicBezTo>
                      <a:pt x="75" y="87"/>
                      <a:pt x="55" y="37"/>
                      <a:pt x="17"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2"/>
              <p:cNvSpPr>
                <a:spLocks/>
              </p:cNvSpPr>
              <p:nvPr/>
            </p:nvSpPr>
            <p:spPr bwMode="auto">
              <a:xfrm>
                <a:off x="1288021" y="1986625"/>
                <a:ext cx="65471" cy="197254"/>
              </a:xfrm>
              <a:custGeom>
                <a:avLst/>
                <a:gdLst/>
                <a:ahLst/>
                <a:cxnLst>
                  <a:cxn ang="0">
                    <a:pos x="44" y="0"/>
                  </a:cxn>
                  <a:cxn ang="0">
                    <a:pos x="0" y="43"/>
                  </a:cxn>
                  <a:cxn ang="0">
                    <a:pos x="27" y="84"/>
                  </a:cxn>
                  <a:cxn ang="0">
                    <a:pos x="27" y="240"/>
                  </a:cxn>
                  <a:cxn ang="0">
                    <a:pos x="61" y="240"/>
                  </a:cxn>
                  <a:cxn ang="0">
                    <a:pos x="61" y="84"/>
                  </a:cxn>
                  <a:cxn ang="0">
                    <a:pos x="88" y="43"/>
                  </a:cxn>
                  <a:cxn ang="0">
                    <a:pos x="44" y="0"/>
                  </a:cxn>
                </a:cxnLst>
                <a:rect l="0" t="0" r="r" b="b"/>
                <a:pathLst>
                  <a:path w="88" h="240">
                    <a:moveTo>
                      <a:pt x="44" y="0"/>
                    </a:moveTo>
                    <a:cubicBezTo>
                      <a:pt x="20" y="0"/>
                      <a:pt x="0" y="19"/>
                      <a:pt x="0" y="43"/>
                    </a:cubicBezTo>
                    <a:cubicBezTo>
                      <a:pt x="0" y="62"/>
                      <a:pt x="12" y="77"/>
                      <a:pt x="27" y="84"/>
                    </a:cubicBezTo>
                    <a:cubicBezTo>
                      <a:pt x="27" y="240"/>
                      <a:pt x="27" y="240"/>
                      <a:pt x="27" y="240"/>
                    </a:cubicBezTo>
                    <a:cubicBezTo>
                      <a:pt x="61" y="240"/>
                      <a:pt x="61" y="240"/>
                      <a:pt x="61" y="240"/>
                    </a:cubicBezTo>
                    <a:cubicBezTo>
                      <a:pt x="61" y="84"/>
                      <a:pt x="61" y="84"/>
                      <a:pt x="61" y="84"/>
                    </a:cubicBezTo>
                    <a:cubicBezTo>
                      <a:pt x="77" y="77"/>
                      <a:pt x="88" y="62"/>
                      <a:pt x="88" y="43"/>
                    </a:cubicBezTo>
                    <a:cubicBezTo>
                      <a:pt x="88" y="19"/>
                      <a:pt x="68" y="0"/>
                      <a:pt x="44"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81" name="TextBox 80"/>
            <p:cNvSpPr txBox="1"/>
            <p:nvPr/>
          </p:nvSpPr>
          <p:spPr>
            <a:xfrm>
              <a:off x="1264727" y="3789820"/>
              <a:ext cx="1256703" cy="246221"/>
            </a:xfrm>
            <a:prstGeom prst="rect">
              <a:avLst/>
            </a:prstGeom>
            <a:noFill/>
          </p:spPr>
          <p:txBody>
            <a:bodyPr wrap="square" rtlCol="0">
              <a:spAutoFit/>
            </a:bodyPr>
            <a:lstStyle/>
            <a:p>
              <a:pPr marL="0" algn="ctr" defTabSz="430213">
                <a:spcAft>
                  <a:spcPts val="400"/>
                </a:spcAft>
                <a:buSzPct val="100000"/>
              </a:pPr>
              <a:r>
                <a:rPr lang="en-US" sz="1000" b="1" dirty="0" smtClean="0">
                  <a:solidFill>
                    <a:schemeClr val="accent1"/>
                  </a:solidFill>
                  <a:latin typeface="HP Simplified" pitchFamily="34" charset="0"/>
                  <a:cs typeface="HP Simplified" pitchFamily="34" charset="0"/>
                </a:rPr>
                <a:t>Access Switch</a:t>
              </a:r>
            </a:p>
          </p:txBody>
        </p:sp>
        <p:cxnSp>
          <p:nvCxnSpPr>
            <p:cNvPr id="82" name="Straight Connector 81"/>
            <p:cNvCxnSpPr/>
            <p:nvPr/>
          </p:nvCxnSpPr>
          <p:spPr>
            <a:xfrm>
              <a:off x="1890764" y="3232670"/>
              <a:ext cx="0" cy="381664"/>
            </a:xfrm>
            <a:prstGeom prst="line">
              <a:avLst/>
            </a:prstGeom>
            <a:ln w="190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1353521" y="2842089"/>
              <a:ext cx="590526" cy="278286"/>
            </a:xfrm>
            <a:prstGeom prst="rect">
              <a:avLst/>
            </a:prstGeom>
            <a:noFill/>
          </p:spPr>
          <p:txBody>
            <a:bodyPr wrap="none" rtlCol="0">
              <a:spAutoFit/>
            </a:bodyPr>
            <a:lstStyle/>
            <a:p>
              <a:pPr marL="0" defTabSz="430213">
                <a:spcAft>
                  <a:spcPts val="400"/>
                </a:spcAft>
                <a:buSzPct val="100000"/>
              </a:pPr>
              <a:r>
                <a:rPr lang="en-US" sz="800" dirty="0" smtClean="0">
                  <a:solidFill>
                    <a:srgbClr val="000000"/>
                  </a:solidFill>
                  <a:latin typeface="HP Simplified" pitchFamily="34" charset="0"/>
                  <a:cs typeface="HP Simplified" pitchFamily="34" charset="0"/>
                </a:rPr>
                <a:t>Tablet</a:t>
              </a:r>
            </a:p>
          </p:txBody>
        </p:sp>
        <p:pic>
          <p:nvPicPr>
            <p:cNvPr id="84" name="Picture 1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29661" y="2598245"/>
              <a:ext cx="183947" cy="274320"/>
            </a:xfrm>
            <a:prstGeom prst="rect">
              <a:avLst/>
            </a:prstGeom>
            <a:solidFill>
              <a:schemeClr val="bg1"/>
            </a:solidFill>
            <a:ln>
              <a:noFill/>
            </a:ln>
            <a:effectLst/>
          </p:spPr>
        </p:pic>
        <p:grpSp>
          <p:nvGrpSpPr>
            <p:cNvPr id="85" name="Group 84"/>
            <p:cNvGrpSpPr>
              <a:grpSpLocks noChangeAspect="1"/>
            </p:cNvGrpSpPr>
            <p:nvPr/>
          </p:nvGrpSpPr>
          <p:grpSpPr>
            <a:xfrm>
              <a:off x="2105091" y="2641752"/>
              <a:ext cx="361526" cy="274320"/>
              <a:chOff x="7620000" y="4476750"/>
              <a:chExt cx="677863" cy="514350"/>
            </a:xfrm>
          </p:grpSpPr>
          <p:sp>
            <p:nvSpPr>
              <p:cNvPr id="86" name="Rectangle 85"/>
              <p:cNvSpPr/>
              <p:nvPr/>
            </p:nvSpPr>
            <p:spPr>
              <a:xfrm>
                <a:off x="7643813" y="4500563"/>
                <a:ext cx="446484" cy="2964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7" name="Group 514"/>
              <p:cNvGrpSpPr/>
              <p:nvPr/>
            </p:nvGrpSpPr>
            <p:grpSpPr>
              <a:xfrm>
                <a:off x="7620000" y="4476750"/>
                <a:ext cx="677863" cy="514350"/>
                <a:chOff x="3605213" y="3502025"/>
                <a:chExt cx="677863" cy="514350"/>
              </a:xfrm>
              <a:solidFill>
                <a:schemeClr val="accent1"/>
              </a:solidFill>
            </p:grpSpPr>
            <p:sp>
              <p:nvSpPr>
                <p:cNvPr id="88" name="Freeform 26"/>
                <p:cNvSpPr>
                  <a:spLocks noEditPoints="1"/>
                </p:cNvSpPr>
                <p:nvPr/>
              </p:nvSpPr>
              <p:spPr bwMode="auto">
                <a:xfrm>
                  <a:off x="3605213" y="3502025"/>
                  <a:ext cx="492125" cy="349250"/>
                </a:xfrm>
                <a:custGeom>
                  <a:avLst/>
                  <a:gdLst/>
                  <a:ahLst/>
                  <a:cxnLst>
                    <a:cxn ang="0">
                      <a:pos x="284" y="193"/>
                    </a:cxn>
                    <a:cxn ang="0">
                      <a:pos x="24" y="193"/>
                    </a:cxn>
                    <a:cxn ang="0">
                      <a:pos x="24" y="24"/>
                    </a:cxn>
                    <a:cxn ang="0">
                      <a:pos x="284" y="24"/>
                    </a:cxn>
                    <a:cxn ang="0">
                      <a:pos x="284" y="193"/>
                    </a:cxn>
                    <a:cxn ang="0">
                      <a:pos x="284" y="0"/>
                    </a:cxn>
                    <a:cxn ang="0">
                      <a:pos x="0" y="0"/>
                    </a:cxn>
                    <a:cxn ang="0">
                      <a:pos x="0" y="193"/>
                    </a:cxn>
                    <a:cxn ang="0">
                      <a:pos x="24" y="217"/>
                    </a:cxn>
                    <a:cxn ang="0">
                      <a:pos x="308" y="217"/>
                    </a:cxn>
                    <a:cxn ang="0">
                      <a:pos x="308" y="24"/>
                    </a:cxn>
                    <a:cxn ang="0">
                      <a:pos x="284" y="0"/>
                    </a:cxn>
                  </a:cxnLst>
                  <a:rect l="0" t="0" r="r" b="b"/>
                  <a:pathLst>
                    <a:path w="308" h="217">
                      <a:moveTo>
                        <a:pt x="284" y="193"/>
                      </a:moveTo>
                      <a:cubicBezTo>
                        <a:pt x="24" y="193"/>
                        <a:pt x="24" y="193"/>
                        <a:pt x="24" y="193"/>
                      </a:cubicBezTo>
                      <a:cubicBezTo>
                        <a:pt x="24" y="24"/>
                        <a:pt x="24" y="24"/>
                        <a:pt x="24" y="24"/>
                      </a:cubicBezTo>
                      <a:cubicBezTo>
                        <a:pt x="284" y="24"/>
                        <a:pt x="284" y="24"/>
                        <a:pt x="284" y="24"/>
                      </a:cubicBezTo>
                      <a:lnTo>
                        <a:pt x="284" y="193"/>
                      </a:lnTo>
                      <a:close/>
                      <a:moveTo>
                        <a:pt x="284" y="0"/>
                      </a:moveTo>
                      <a:cubicBezTo>
                        <a:pt x="0" y="0"/>
                        <a:pt x="0" y="0"/>
                        <a:pt x="0" y="0"/>
                      </a:cubicBezTo>
                      <a:cubicBezTo>
                        <a:pt x="0" y="193"/>
                        <a:pt x="0" y="193"/>
                        <a:pt x="0" y="193"/>
                      </a:cubicBezTo>
                      <a:cubicBezTo>
                        <a:pt x="0" y="206"/>
                        <a:pt x="11" y="217"/>
                        <a:pt x="24" y="217"/>
                      </a:cubicBezTo>
                      <a:cubicBezTo>
                        <a:pt x="308" y="217"/>
                        <a:pt x="308" y="217"/>
                        <a:pt x="308" y="217"/>
                      </a:cubicBezTo>
                      <a:cubicBezTo>
                        <a:pt x="308" y="24"/>
                        <a:pt x="308" y="24"/>
                        <a:pt x="308" y="24"/>
                      </a:cubicBezTo>
                      <a:cubicBezTo>
                        <a:pt x="308" y="11"/>
                        <a:pt x="297" y="0"/>
                        <a:pt x="284"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7"/>
                <p:cNvSpPr>
                  <a:spLocks/>
                </p:cNvSpPr>
                <p:nvPr/>
              </p:nvSpPr>
              <p:spPr bwMode="auto">
                <a:xfrm>
                  <a:off x="3630613" y="3883025"/>
                  <a:ext cx="652463" cy="133350"/>
                </a:xfrm>
                <a:custGeom>
                  <a:avLst/>
                  <a:gdLst/>
                  <a:ahLst/>
                  <a:cxnLst>
                    <a:cxn ang="0">
                      <a:pos x="133" y="83"/>
                    </a:cxn>
                    <a:cxn ang="0">
                      <a:pos x="408" y="83"/>
                    </a:cxn>
                    <a:cxn ang="0">
                      <a:pos x="331" y="22"/>
                    </a:cxn>
                    <a:cxn ang="0">
                      <a:pos x="275" y="0"/>
                    </a:cxn>
                    <a:cxn ang="0">
                      <a:pos x="0" y="0"/>
                    </a:cxn>
                    <a:cxn ang="0">
                      <a:pos x="77" y="62"/>
                    </a:cxn>
                    <a:cxn ang="0">
                      <a:pos x="133" y="83"/>
                    </a:cxn>
                  </a:cxnLst>
                  <a:rect l="0" t="0" r="r" b="b"/>
                  <a:pathLst>
                    <a:path w="408" h="83">
                      <a:moveTo>
                        <a:pt x="133" y="83"/>
                      </a:moveTo>
                      <a:cubicBezTo>
                        <a:pt x="408" y="83"/>
                        <a:pt x="408" y="83"/>
                        <a:pt x="408" y="83"/>
                      </a:cubicBezTo>
                      <a:cubicBezTo>
                        <a:pt x="331" y="22"/>
                        <a:pt x="331" y="22"/>
                        <a:pt x="331" y="22"/>
                      </a:cubicBezTo>
                      <a:cubicBezTo>
                        <a:pt x="312" y="7"/>
                        <a:pt x="291" y="0"/>
                        <a:pt x="275" y="0"/>
                      </a:cubicBezTo>
                      <a:cubicBezTo>
                        <a:pt x="0" y="0"/>
                        <a:pt x="0" y="0"/>
                        <a:pt x="0" y="0"/>
                      </a:cubicBezTo>
                      <a:cubicBezTo>
                        <a:pt x="77" y="62"/>
                        <a:pt x="77" y="62"/>
                        <a:pt x="77" y="62"/>
                      </a:cubicBezTo>
                      <a:cubicBezTo>
                        <a:pt x="91" y="74"/>
                        <a:pt x="117" y="83"/>
                        <a:pt x="133" y="8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90" name="TextBox 89"/>
            <p:cNvSpPr txBox="1"/>
            <p:nvPr/>
          </p:nvSpPr>
          <p:spPr>
            <a:xfrm>
              <a:off x="2028971" y="2860706"/>
              <a:ext cx="596740" cy="278286"/>
            </a:xfrm>
            <a:prstGeom prst="rect">
              <a:avLst/>
            </a:prstGeom>
            <a:noFill/>
          </p:spPr>
          <p:txBody>
            <a:bodyPr wrap="none" rtlCol="0">
              <a:spAutoFit/>
            </a:bodyPr>
            <a:lstStyle/>
            <a:p>
              <a:pPr marL="0" defTabSz="430213">
                <a:spcAft>
                  <a:spcPts val="400"/>
                </a:spcAft>
                <a:buSzPct val="100000"/>
              </a:pPr>
              <a:r>
                <a:rPr lang="en-US" sz="800" dirty="0" smtClean="0">
                  <a:solidFill>
                    <a:srgbClr val="000000"/>
                  </a:solidFill>
                  <a:latin typeface="HP Simplified" pitchFamily="34" charset="0"/>
                  <a:cs typeface="HP Simplified" pitchFamily="34" charset="0"/>
                </a:rPr>
                <a:t>laptop</a:t>
              </a:r>
            </a:p>
          </p:txBody>
        </p:sp>
        <p:grpSp>
          <p:nvGrpSpPr>
            <p:cNvPr id="91" name="Group 90"/>
            <p:cNvGrpSpPr>
              <a:grpSpLocks noChangeAspect="1"/>
            </p:cNvGrpSpPr>
            <p:nvPr/>
          </p:nvGrpSpPr>
          <p:grpSpPr>
            <a:xfrm>
              <a:off x="1611403" y="3580372"/>
              <a:ext cx="589272" cy="182880"/>
              <a:chOff x="12701616" y="1357341"/>
              <a:chExt cx="414338" cy="128591"/>
            </a:xfrm>
          </p:grpSpPr>
          <p:sp>
            <p:nvSpPr>
              <p:cNvPr id="92" name="Rectangle 40"/>
              <p:cNvSpPr>
                <a:spLocks noChangeArrowheads="1"/>
              </p:cNvSpPr>
              <p:nvPr/>
            </p:nvSpPr>
            <p:spPr bwMode="auto">
              <a:xfrm>
                <a:off x="12701616" y="1357341"/>
                <a:ext cx="414338" cy="128591"/>
              </a:xfrm>
              <a:prstGeom prst="rect">
                <a:avLst/>
              </a:prstGeom>
              <a:solidFill>
                <a:srgbClr val="1096D4"/>
              </a:solidFill>
              <a:ln w="2857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Rectangle 41"/>
              <p:cNvSpPr>
                <a:spLocks noChangeArrowheads="1"/>
              </p:cNvSpPr>
              <p:nvPr/>
            </p:nvSpPr>
            <p:spPr bwMode="auto">
              <a:xfrm>
                <a:off x="12736547" y="1409717"/>
                <a:ext cx="206376" cy="2540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Oval 42"/>
              <p:cNvSpPr>
                <a:spLocks noChangeArrowheads="1"/>
              </p:cNvSpPr>
              <p:nvPr/>
            </p:nvSpPr>
            <p:spPr bwMode="auto">
              <a:xfrm>
                <a:off x="12981041" y="1408122"/>
                <a:ext cx="30162" cy="26988"/>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Oval 43"/>
              <p:cNvSpPr>
                <a:spLocks noChangeArrowheads="1"/>
              </p:cNvSpPr>
              <p:nvPr/>
            </p:nvSpPr>
            <p:spPr bwMode="auto">
              <a:xfrm>
                <a:off x="13050838" y="1408113"/>
                <a:ext cx="30162" cy="26988"/>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96" name="TextBox 95"/>
            <p:cNvSpPr txBox="1"/>
            <p:nvPr/>
          </p:nvSpPr>
          <p:spPr>
            <a:xfrm>
              <a:off x="2318642" y="3403966"/>
              <a:ext cx="708332" cy="215444"/>
            </a:xfrm>
            <a:prstGeom prst="rect">
              <a:avLst/>
            </a:prstGeom>
            <a:noFill/>
          </p:spPr>
          <p:txBody>
            <a:bodyPr wrap="square" rtlCol="0">
              <a:spAutoFit/>
            </a:bodyPr>
            <a:lstStyle/>
            <a:p>
              <a:pPr marL="0" defTabSz="430213">
                <a:spcAft>
                  <a:spcPts val="400"/>
                </a:spcAft>
                <a:buSzPct val="100000"/>
              </a:pPr>
              <a:r>
                <a:rPr lang="en-US" sz="800" dirty="0" smtClean="0">
                  <a:latin typeface="HP Simplified" pitchFamily="34" charset="0"/>
                  <a:cs typeface="HP Simplified" pitchFamily="34" charset="0"/>
                </a:rPr>
                <a:t>     IP phone</a:t>
              </a:r>
            </a:p>
          </p:txBody>
        </p:sp>
        <p:cxnSp>
          <p:nvCxnSpPr>
            <p:cNvPr id="97" name="Straight Connector 96"/>
            <p:cNvCxnSpPr/>
            <p:nvPr/>
          </p:nvCxnSpPr>
          <p:spPr>
            <a:xfrm flipV="1">
              <a:off x="2430449" y="3236506"/>
              <a:ext cx="1" cy="803181"/>
            </a:xfrm>
            <a:prstGeom prst="line">
              <a:avLst/>
            </a:prstGeom>
            <a:ln w="190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2430901" y="3998968"/>
              <a:ext cx="582211" cy="215444"/>
            </a:xfrm>
            <a:prstGeom prst="rect">
              <a:avLst/>
            </a:prstGeom>
            <a:noFill/>
          </p:spPr>
          <p:txBody>
            <a:bodyPr wrap="none" rtlCol="0">
              <a:spAutoFit/>
            </a:bodyPr>
            <a:lstStyle/>
            <a:p>
              <a:pPr marL="0" defTabSz="430213">
                <a:spcAft>
                  <a:spcPts val="400"/>
                </a:spcAft>
                <a:buSzPct val="100000"/>
              </a:pPr>
              <a:r>
                <a:rPr lang="en-US" sz="800" dirty="0" smtClean="0">
                  <a:solidFill>
                    <a:srgbClr val="000000"/>
                  </a:solidFill>
                  <a:latin typeface="HP Simplified" pitchFamily="34" charset="0"/>
                  <a:cs typeface="HP Simplified" pitchFamily="34" charset="0"/>
                </a:rPr>
                <a:t>Desktops</a:t>
              </a:r>
            </a:p>
          </p:txBody>
        </p:sp>
        <p:grpSp>
          <p:nvGrpSpPr>
            <p:cNvPr id="99" name="Group 172"/>
            <p:cNvGrpSpPr/>
            <p:nvPr/>
          </p:nvGrpSpPr>
          <p:grpSpPr>
            <a:xfrm>
              <a:off x="2570452" y="3745428"/>
              <a:ext cx="306270" cy="238449"/>
              <a:chOff x="3505200" y="1885950"/>
              <a:chExt cx="740196" cy="576283"/>
            </a:xfrm>
          </p:grpSpPr>
          <p:sp>
            <p:nvSpPr>
              <p:cNvPr id="100" name="Rectangle 99"/>
              <p:cNvSpPr/>
              <p:nvPr/>
            </p:nvSpPr>
            <p:spPr>
              <a:xfrm>
                <a:off x="3522846" y="1905802"/>
                <a:ext cx="693019" cy="4427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Freeform 5"/>
              <p:cNvSpPr>
                <a:spLocks noEditPoints="1"/>
              </p:cNvSpPr>
              <p:nvPr/>
            </p:nvSpPr>
            <p:spPr bwMode="auto">
              <a:xfrm>
                <a:off x="3505200" y="1885950"/>
                <a:ext cx="740196" cy="576283"/>
              </a:xfrm>
              <a:custGeom>
                <a:avLst/>
                <a:gdLst/>
                <a:ahLst/>
                <a:cxnLst>
                  <a:cxn ang="0">
                    <a:pos x="360" y="240"/>
                  </a:cxn>
                  <a:cxn ang="0">
                    <a:pos x="360" y="24"/>
                  </a:cxn>
                  <a:cxn ang="0">
                    <a:pos x="336" y="0"/>
                  </a:cxn>
                  <a:cxn ang="0">
                    <a:pos x="0" y="0"/>
                  </a:cxn>
                  <a:cxn ang="0">
                    <a:pos x="0" y="216"/>
                  </a:cxn>
                  <a:cxn ang="0">
                    <a:pos x="24" y="240"/>
                  </a:cxn>
                  <a:cxn ang="0">
                    <a:pos x="144" y="240"/>
                  </a:cxn>
                  <a:cxn ang="0">
                    <a:pos x="144" y="264"/>
                  </a:cxn>
                  <a:cxn ang="0">
                    <a:pos x="100" y="264"/>
                  </a:cxn>
                  <a:cxn ang="0">
                    <a:pos x="100" y="280"/>
                  </a:cxn>
                  <a:cxn ang="0">
                    <a:pos x="260" y="280"/>
                  </a:cxn>
                  <a:cxn ang="0">
                    <a:pos x="260" y="264"/>
                  </a:cxn>
                  <a:cxn ang="0">
                    <a:pos x="216" y="264"/>
                  </a:cxn>
                  <a:cxn ang="0">
                    <a:pos x="216" y="240"/>
                  </a:cxn>
                  <a:cxn ang="0">
                    <a:pos x="360" y="240"/>
                  </a:cxn>
                  <a:cxn ang="0">
                    <a:pos x="24" y="24"/>
                  </a:cxn>
                  <a:cxn ang="0">
                    <a:pos x="336" y="24"/>
                  </a:cxn>
                  <a:cxn ang="0">
                    <a:pos x="336" y="216"/>
                  </a:cxn>
                  <a:cxn ang="0">
                    <a:pos x="24" y="216"/>
                  </a:cxn>
                  <a:cxn ang="0">
                    <a:pos x="24" y="24"/>
                  </a:cxn>
                </a:cxnLst>
                <a:rect l="0" t="0" r="r" b="b"/>
                <a:pathLst>
                  <a:path w="360" h="280">
                    <a:moveTo>
                      <a:pt x="360" y="240"/>
                    </a:moveTo>
                    <a:cubicBezTo>
                      <a:pt x="360" y="24"/>
                      <a:pt x="360" y="24"/>
                      <a:pt x="360" y="24"/>
                    </a:cubicBezTo>
                    <a:cubicBezTo>
                      <a:pt x="360" y="11"/>
                      <a:pt x="349" y="0"/>
                      <a:pt x="336" y="0"/>
                    </a:cubicBezTo>
                    <a:cubicBezTo>
                      <a:pt x="0" y="0"/>
                      <a:pt x="0" y="0"/>
                      <a:pt x="0" y="0"/>
                    </a:cubicBezTo>
                    <a:cubicBezTo>
                      <a:pt x="0" y="216"/>
                      <a:pt x="0" y="216"/>
                      <a:pt x="0" y="216"/>
                    </a:cubicBezTo>
                    <a:cubicBezTo>
                      <a:pt x="0" y="229"/>
                      <a:pt x="11" y="240"/>
                      <a:pt x="24" y="240"/>
                    </a:cubicBezTo>
                    <a:cubicBezTo>
                      <a:pt x="144" y="240"/>
                      <a:pt x="144" y="240"/>
                      <a:pt x="144" y="240"/>
                    </a:cubicBezTo>
                    <a:cubicBezTo>
                      <a:pt x="144" y="264"/>
                      <a:pt x="144" y="264"/>
                      <a:pt x="144" y="264"/>
                    </a:cubicBezTo>
                    <a:cubicBezTo>
                      <a:pt x="100" y="264"/>
                      <a:pt x="100" y="264"/>
                      <a:pt x="100" y="264"/>
                    </a:cubicBezTo>
                    <a:cubicBezTo>
                      <a:pt x="100" y="280"/>
                      <a:pt x="100" y="280"/>
                      <a:pt x="100" y="280"/>
                    </a:cubicBezTo>
                    <a:cubicBezTo>
                      <a:pt x="260" y="280"/>
                      <a:pt x="260" y="280"/>
                      <a:pt x="260" y="280"/>
                    </a:cubicBezTo>
                    <a:cubicBezTo>
                      <a:pt x="260" y="264"/>
                      <a:pt x="260" y="264"/>
                      <a:pt x="260" y="264"/>
                    </a:cubicBezTo>
                    <a:cubicBezTo>
                      <a:pt x="216" y="264"/>
                      <a:pt x="216" y="264"/>
                      <a:pt x="216" y="264"/>
                    </a:cubicBezTo>
                    <a:cubicBezTo>
                      <a:pt x="216" y="240"/>
                      <a:pt x="216" y="240"/>
                      <a:pt x="216" y="240"/>
                    </a:cubicBezTo>
                    <a:lnTo>
                      <a:pt x="360" y="240"/>
                    </a:lnTo>
                    <a:close/>
                    <a:moveTo>
                      <a:pt x="24" y="24"/>
                    </a:moveTo>
                    <a:cubicBezTo>
                      <a:pt x="336" y="24"/>
                      <a:pt x="336" y="24"/>
                      <a:pt x="336" y="24"/>
                    </a:cubicBezTo>
                    <a:cubicBezTo>
                      <a:pt x="336" y="216"/>
                      <a:pt x="336" y="216"/>
                      <a:pt x="336" y="216"/>
                    </a:cubicBezTo>
                    <a:cubicBezTo>
                      <a:pt x="24" y="216"/>
                      <a:pt x="24" y="216"/>
                      <a:pt x="24" y="216"/>
                    </a:cubicBezTo>
                    <a:lnTo>
                      <a:pt x="24" y="24"/>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02" name="Freeform 7"/>
            <p:cNvSpPr>
              <a:spLocks noChangeAspect="1"/>
            </p:cNvSpPr>
            <p:nvPr/>
          </p:nvSpPr>
          <p:spPr bwMode="auto">
            <a:xfrm>
              <a:off x="2542203" y="3087552"/>
              <a:ext cx="279220" cy="274320"/>
            </a:xfrm>
            <a:custGeom>
              <a:avLst/>
              <a:gdLst/>
              <a:ahLst/>
              <a:cxnLst>
                <a:cxn ang="0">
                  <a:pos x="281" y="228"/>
                </a:cxn>
                <a:cxn ang="0">
                  <a:pos x="255" y="207"/>
                </a:cxn>
                <a:cxn ang="0">
                  <a:pos x="255" y="207"/>
                </a:cxn>
                <a:cxn ang="0">
                  <a:pos x="222" y="180"/>
                </a:cxn>
                <a:cxn ang="0">
                  <a:pos x="215" y="177"/>
                </a:cxn>
                <a:cxn ang="0">
                  <a:pos x="206" y="182"/>
                </a:cxn>
                <a:cxn ang="0">
                  <a:pos x="194" y="195"/>
                </a:cxn>
                <a:cxn ang="0">
                  <a:pos x="176" y="202"/>
                </a:cxn>
                <a:cxn ang="0">
                  <a:pos x="156" y="194"/>
                </a:cxn>
                <a:cxn ang="0">
                  <a:pos x="123" y="163"/>
                </a:cxn>
                <a:cxn ang="0">
                  <a:pos x="91" y="129"/>
                </a:cxn>
                <a:cxn ang="0">
                  <a:pos x="89" y="127"/>
                </a:cxn>
                <a:cxn ang="0">
                  <a:pos x="89" y="127"/>
                </a:cxn>
                <a:cxn ang="0">
                  <a:pos x="91" y="92"/>
                </a:cxn>
                <a:cxn ang="0">
                  <a:pos x="104" y="79"/>
                </a:cxn>
                <a:cxn ang="0">
                  <a:pos x="106" y="64"/>
                </a:cxn>
                <a:cxn ang="0">
                  <a:pos x="57" y="4"/>
                </a:cxn>
                <a:cxn ang="0">
                  <a:pos x="49" y="0"/>
                </a:cxn>
                <a:cxn ang="0">
                  <a:pos x="43" y="2"/>
                </a:cxn>
                <a:cxn ang="0">
                  <a:pos x="41" y="3"/>
                </a:cxn>
                <a:cxn ang="0">
                  <a:pos x="22" y="21"/>
                </a:cxn>
                <a:cxn ang="0">
                  <a:pos x="20" y="23"/>
                </a:cxn>
                <a:cxn ang="0">
                  <a:pos x="5" y="76"/>
                </a:cxn>
                <a:cxn ang="0">
                  <a:pos x="85" y="194"/>
                </a:cxn>
                <a:cxn ang="0">
                  <a:pos x="91" y="201"/>
                </a:cxn>
                <a:cxn ang="0">
                  <a:pos x="210" y="281"/>
                </a:cxn>
                <a:cxn ang="0">
                  <a:pos x="219" y="282"/>
                </a:cxn>
                <a:cxn ang="0">
                  <a:pos x="262" y="266"/>
                </a:cxn>
                <a:cxn ang="0">
                  <a:pos x="264" y="264"/>
                </a:cxn>
                <a:cxn ang="0">
                  <a:pos x="282" y="245"/>
                </a:cxn>
                <a:cxn ang="0">
                  <a:pos x="284" y="243"/>
                </a:cxn>
                <a:cxn ang="0">
                  <a:pos x="281" y="228"/>
                </a:cxn>
              </a:cxnLst>
              <a:rect l="0" t="0" r="r" b="b"/>
              <a:pathLst>
                <a:path w="287" h="282">
                  <a:moveTo>
                    <a:pt x="281" y="228"/>
                  </a:moveTo>
                  <a:cubicBezTo>
                    <a:pt x="255" y="207"/>
                    <a:pt x="255" y="207"/>
                    <a:pt x="255" y="207"/>
                  </a:cubicBezTo>
                  <a:cubicBezTo>
                    <a:pt x="255" y="207"/>
                    <a:pt x="255" y="207"/>
                    <a:pt x="255" y="207"/>
                  </a:cubicBezTo>
                  <a:cubicBezTo>
                    <a:pt x="222" y="180"/>
                    <a:pt x="222" y="180"/>
                    <a:pt x="222" y="180"/>
                  </a:cubicBezTo>
                  <a:cubicBezTo>
                    <a:pt x="219" y="178"/>
                    <a:pt x="217" y="177"/>
                    <a:pt x="215" y="177"/>
                  </a:cubicBezTo>
                  <a:cubicBezTo>
                    <a:pt x="211" y="177"/>
                    <a:pt x="208" y="180"/>
                    <a:pt x="206" y="182"/>
                  </a:cubicBezTo>
                  <a:cubicBezTo>
                    <a:pt x="194" y="195"/>
                    <a:pt x="194" y="195"/>
                    <a:pt x="194" y="195"/>
                  </a:cubicBezTo>
                  <a:cubicBezTo>
                    <a:pt x="189" y="200"/>
                    <a:pt x="183" y="202"/>
                    <a:pt x="176" y="202"/>
                  </a:cubicBezTo>
                  <a:cubicBezTo>
                    <a:pt x="169" y="202"/>
                    <a:pt x="163" y="200"/>
                    <a:pt x="156" y="194"/>
                  </a:cubicBezTo>
                  <a:cubicBezTo>
                    <a:pt x="146" y="186"/>
                    <a:pt x="134" y="175"/>
                    <a:pt x="123" y="163"/>
                  </a:cubicBezTo>
                  <a:cubicBezTo>
                    <a:pt x="111" y="152"/>
                    <a:pt x="99" y="140"/>
                    <a:pt x="91" y="129"/>
                  </a:cubicBezTo>
                  <a:cubicBezTo>
                    <a:pt x="90" y="128"/>
                    <a:pt x="90" y="128"/>
                    <a:pt x="89" y="127"/>
                  </a:cubicBezTo>
                  <a:cubicBezTo>
                    <a:pt x="89" y="127"/>
                    <a:pt x="89" y="127"/>
                    <a:pt x="89" y="127"/>
                  </a:cubicBezTo>
                  <a:cubicBezTo>
                    <a:pt x="81" y="115"/>
                    <a:pt x="81" y="102"/>
                    <a:pt x="91" y="92"/>
                  </a:cubicBezTo>
                  <a:cubicBezTo>
                    <a:pt x="104" y="79"/>
                    <a:pt x="104" y="79"/>
                    <a:pt x="104" y="79"/>
                  </a:cubicBezTo>
                  <a:cubicBezTo>
                    <a:pt x="104" y="79"/>
                    <a:pt x="112" y="72"/>
                    <a:pt x="106" y="64"/>
                  </a:cubicBezTo>
                  <a:cubicBezTo>
                    <a:pt x="57" y="4"/>
                    <a:pt x="57" y="4"/>
                    <a:pt x="57" y="4"/>
                  </a:cubicBezTo>
                  <a:cubicBezTo>
                    <a:pt x="55" y="2"/>
                    <a:pt x="52" y="0"/>
                    <a:pt x="49" y="0"/>
                  </a:cubicBezTo>
                  <a:cubicBezTo>
                    <a:pt x="47" y="0"/>
                    <a:pt x="44" y="1"/>
                    <a:pt x="43" y="2"/>
                  </a:cubicBezTo>
                  <a:cubicBezTo>
                    <a:pt x="41" y="3"/>
                    <a:pt x="41" y="3"/>
                    <a:pt x="41" y="3"/>
                  </a:cubicBezTo>
                  <a:cubicBezTo>
                    <a:pt x="22" y="21"/>
                    <a:pt x="22" y="21"/>
                    <a:pt x="22" y="21"/>
                  </a:cubicBezTo>
                  <a:cubicBezTo>
                    <a:pt x="20" y="23"/>
                    <a:pt x="20" y="23"/>
                    <a:pt x="20" y="23"/>
                  </a:cubicBezTo>
                  <a:cubicBezTo>
                    <a:pt x="15" y="30"/>
                    <a:pt x="0" y="56"/>
                    <a:pt x="5" y="76"/>
                  </a:cubicBezTo>
                  <a:cubicBezTo>
                    <a:pt x="9" y="93"/>
                    <a:pt x="41" y="149"/>
                    <a:pt x="85" y="194"/>
                  </a:cubicBezTo>
                  <a:cubicBezTo>
                    <a:pt x="91" y="201"/>
                    <a:pt x="91" y="201"/>
                    <a:pt x="91" y="201"/>
                  </a:cubicBezTo>
                  <a:cubicBezTo>
                    <a:pt x="136" y="245"/>
                    <a:pt x="193" y="276"/>
                    <a:pt x="210" y="281"/>
                  </a:cubicBezTo>
                  <a:cubicBezTo>
                    <a:pt x="213" y="281"/>
                    <a:pt x="216" y="282"/>
                    <a:pt x="219" y="282"/>
                  </a:cubicBezTo>
                  <a:cubicBezTo>
                    <a:pt x="235" y="282"/>
                    <a:pt x="254" y="272"/>
                    <a:pt x="262" y="266"/>
                  </a:cubicBezTo>
                  <a:cubicBezTo>
                    <a:pt x="264" y="264"/>
                    <a:pt x="264" y="264"/>
                    <a:pt x="264" y="264"/>
                  </a:cubicBezTo>
                  <a:cubicBezTo>
                    <a:pt x="282" y="245"/>
                    <a:pt x="282" y="245"/>
                    <a:pt x="282" y="245"/>
                  </a:cubicBezTo>
                  <a:cubicBezTo>
                    <a:pt x="284" y="243"/>
                    <a:pt x="284" y="243"/>
                    <a:pt x="284" y="243"/>
                  </a:cubicBezTo>
                  <a:cubicBezTo>
                    <a:pt x="287" y="238"/>
                    <a:pt x="286" y="232"/>
                    <a:pt x="281" y="22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103" name="Straight Connector 102"/>
            <p:cNvCxnSpPr/>
            <p:nvPr/>
          </p:nvCxnSpPr>
          <p:spPr>
            <a:xfrm flipH="1">
              <a:off x="2425470" y="3847701"/>
              <a:ext cx="160553" cy="0"/>
            </a:xfrm>
            <a:prstGeom prst="line">
              <a:avLst/>
            </a:prstGeom>
            <a:ln w="190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2424166" y="3328209"/>
              <a:ext cx="160553" cy="0"/>
            </a:xfrm>
            <a:prstGeom prst="line">
              <a:avLst/>
            </a:prstGeom>
            <a:ln w="190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2197614" y="3697914"/>
              <a:ext cx="228600" cy="0"/>
            </a:xfrm>
            <a:prstGeom prst="line">
              <a:avLst/>
            </a:prstGeom>
            <a:ln w="190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1244736" y="2979146"/>
              <a:ext cx="778877" cy="584775"/>
            </a:xfrm>
            <a:prstGeom prst="rect">
              <a:avLst/>
            </a:prstGeom>
            <a:noFill/>
          </p:spPr>
          <p:txBody>
            <a:bodyPr wrap="square" rtlCol="0">
              <a:spAutoFit/>
            </a:bodyPr>
            <a:lstStyle/>
            <a:p>
              <a:pPr marL="0" defTabSz="430213">
                <a:spcAft>
                  <a:spcPts val="400"/>
                </a:spcAft>
                <a:buSzPct val="100000"/>
              </a:pPr>
              <a:r>
                <a:rPr lang="en-US" sz="800" dirty="0" smtClean="0">
                  <a:solidFill>
                    <a:srgbClr val="000000"/>
                  </a:solidFill>
                  <a:latin typeface="HP Simplified" pitchFamily="34" charset="0"/>
                  <a:cs typeface="HP Simplified" pitchFamily="34" charset="0"/>
                </a:rPr>
                <a:t>Cloud Managed 802.11ac Access Point</a:t>
              </a:r>
            </a:p>
          </p:txBody>
        </p:sp>
        <p:sp>
          <p:nvSpPr>
            <p:cNvPr id="115" name="TextBox 114"/>
            <p:cNvSpPr txBox="1"/>
            <p:nvPr/>
          </p:nvSpPr>
          <p:spPr>
            <a:xfrm>
              <a:off x="1875194" y="3349607"/>
              <a:ext cx="402674" cy="215444"/>
            </a:xfrm>
            <a:prstGeom prst="rect">
              <a:avLst/>
            </a:prstGeom>
            <a:noFill/>
          </p:spPr>
          <p:txBody>
            <a:bodyPr wrap="none" rtlCol="0">
              <a:spAutoFit/>
            </a:bodyPr>
            <a:lstStyle/>
            <a:p>
              <a:pPr marL="0" defTabSz="430213">
                <a:spcAft>
                  <a:spcPts val="400"/>
                </a:spcAft>
                <a:buSzPct val="100000"/>
              </a:pPr>
              <a:r>
                <a:rPr lang="en-US" sz="800" dirty="0" smtClean="0">
                  <a:solidFill>
                    <a:srgbClr val="000000"/>
                  </a:solidFill>
                  <a:latin typeface="HP Simplified" pitchFamily="34" charset="0"/>
                  <a:cs typeface="HP Simplified" pitchFamily="34" charset="0"/>
                </a:rPr>
                <a:t>PoE+</a:t>
              </a:r>
            </a:p>
          </p:txBody>
        </p:sp>
        <p:grpSp>
          <p:nvGrpSpPr>
            <p:cNvPr id="124" name="Group 123"/>
            <p:cNvGrpSpPr/>
            <p:nvPr/>
          </p:nvGrpSpPr>
          <p:grpSpPr>
            <a:xfrm>
              <a:off x="1744013" y="1510478"/>
              <a:ext cx="685083" cy="560832"/>
              <a:chOff x="1581686" y="2000431"/>
              <a:chExt cx="685083" cy="560832"/>
            </a:xfrm>
          </p:grpSpPr>
          <p:sp>
            <p:nvSpPr>
              <p:cNvPr id="122" name="Rectangle 121"/>
              <p:cNvSpPr/>
              <p:nvPr/>
            </p:nvSpPr>
            <p:spPr>
              <a:xfrm>
                <a:off x="1891271" y="2266480"/>
                <a:ext cx="292608" cy="2057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a:grpSpLocks noChangeAspect="1"/>
              </p:cNvGrpSpPr>
              <p:nvPr/>
            </p:nvGrpSpPr>
            <p:grpSpPr>
              <a:xfrm>
                <a:off x="1581686" y="2000431"/>
                <a:ext cx="685083" cy="560832"/>
                <a:chOff x="1467900" y="1929056"/>
                <a:chExt cx="934242" cy="764802"/>
              </a:xfrm>
            </p:grpSpPr>
            <p:pic>
              <p:nvPicPr>
                <p:cNvPr id="120" name="Picture 6" descr="C:\Users\duggachr\Documents\Templates\ICON_DATABASE\ICON_DATABASE\Common_Icons\Cloud_solid\Cloud_solid_RGB\Cloud_solid_RGB_blue_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67900" y="1929056"/>
                  <a:ext cx="648119" cy="37865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3" descr="C:\Users\duggachr\Documents\Templates\ICON_DATABASE\ICON_DATABASE\Enterprise_Icons\Converged_management\Converged_management_RGB\Converged_management_RGB_blue_N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4376" y="2291858"/>
                  <a:ext cx="627766" cy="4020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5" name="TextBox 124"/>
            <p:cNvSpPr txBox="1"/>
            <p:nvPr/>
          </p:nvSpPr>
          <p:spPr>
            <a:xfrm>
              <a:off x="204514" y="1508293"/>
              <a:ext cx="1799803" cy="430887"/>
            </a:xfrm>
            <a:prstGeom prst="rect">
              <a:avLst/>
            </a:prstGeom>
            <a:noFill/>
          </p:spPr>
          <p:txBody>
            <a:bodyPr wrap="square" rtlCol="0">
              <a:spAutoFit/>
            </a:bodyPr>
            <a:lstStyle/>
            <a:p>
              <a:pPr marL="0" algn="ctr" defTabSz="430213">
                <a:spcAft>
                  <a:spcPts val="400"/>
                </a:spcAft>
                <a:buSzPct val="100000"/>
              </a:pPr>
              <a:r>
                <a:rPr lang="en-US" sz="1100" b="1" dirty="0" smtClean="0">
                  <a:solidFill>
                    <a:schemeClr val="accent1"/>
                  </a:solidFill>
                  <a:latin typeface="HP Simplified" pitchFamily="34" charset="0"/>
                  <a:cs typeface="HP Simplified" pitchFamily="34" charset="0"/>
                </a:rPr>
                <a:t>  HP Cloud Network Manager</a:t>
              </a:r>
            </a:p>
          </p:txBody>
        </p:sp>
      </p:grpSp>
      <p:sp>
        <p:nvSpPr>
          <p:cNvPr id="118" name="Round Diagonal Corner Rectangle 117"/>
          <p:cNvSpPr/>
          <p:nvPr/>
        </p:nvSpPr>
        <p:spPr>
          <a:xfrm>
            <a:off x="354672" y="4317767"/>
            <a:ext cx="3657600" cy="449545"/>
          </a:xfrm>
          <a:prstGeom prst="round2DiagRect">
            <a:avLst>
              <a:gd name="adj1" fmla="val 21"/>
              <a:gd name="adj2"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solidFill>
                  <a:schemeClr val="bg1"/>
                </a:solidFill>
              </a:rPr>
              <a:t>Smaller Schools and Branch Offices</a:t>
            </a:r>
            <a:endParaRPr lang="en-US" dirty="0">
              <a:solidFill>
                <a:schemeClr val="bg1"/>
              </a:solidFill>
            </a:endParaRPr>
          </a:p>
        </p:txBody>
      </p:sp>
      <p:sp>
        <p:nvSpPr>
          <p:cNvPr id="123" name="Round Diagonal Corner Rectangle 122"/>
          <p:cNvSpPr/>
          <p:nvPr/>
        </p:nvSpPr>
        <p:spPr>
          <a:xfrm>
            <a:off x="4361208" y="4317768"/>
            <a:ext cx="3657600" cy="449545"/>
          </a:xfrm>
          <a:prstGeom prst="round2DiagRect">
            <a:avLst>
              <a:gd name="adj1" fmla="val 21"/>
              <a:gd name="adj2"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solidFill>
                  <a:schemeClr val="bg1"/>
                </a:solidFill>
              </a:rPr>
              <a:t>District, Campus and Universities Enterprise</a:t>
            </a:r>
            <a:endParaRPr lang="en-US" dirty="0">
              <a:solidFill>
                <a:schemeClr val="bg1"/>
              </a:solidFill>
            </a:endParaRPr>
          </a:p>
        </p:txBody>
      </p:sp>
      <p:sp>
        <p:nvSpPr>
          <p:cNvPr id="7" name="Round Diagonal Corner Rectangle 6"/>
          <p:cNvSpPr/>
          <p:nvPr/>
        </p:nvSpPr>
        <p:spPr>
          <a:xfrm>
            <a:off x="4361208" y="1419412"/>
            <a:ext cx="3657600" cy="2856526"/>
          </a:xfrm>
          <a:prstGeom prst="round2DiagRect">
            <a:avLst>
              <a:gd name="adj1" fmla="val 0"/>
              <a:gd name="adj2" fmla="val 9532"/>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a:solidFill>
                <a:schemeClr val="tx1"/>
              </a:solidFill>
            </a:endParaRPr>
          </a:p>
        </p:txBody>
      </p:sp>
      <p:grpSp>
        <p:nvGrpSpPr>
          <p:cNvPr id="113" name="Group 112"/>
          <p:cNvGrpSpPr/>
          <p:nvPr/>
        </p:nvGrpSpPr>
        <p:grpSpPr>
          <a:xfrm>
            <a:off x="4394653" y="1475017"/>
            <a:ext cx="3600980" cy="2771329"/>
            <a:chOff x="4394653" y="1475017"/>
            <a:chExt cx="3600980" cy="2771329"/>
          </a:xfrm>
        </p:grpSpPr>
        <p:sp>
          <p:nvSpPr>
            <p:cNvPr id="9" name="TextBox 8"/>
            <p:cNvSpPr txBox="1"/>
            <p:nvPr/>
          </p:nvSpPr>
          <p:spPr>
            <a:xfrm>
              <a:off x="4446721" y="3435900"/>
              <a:ext cx="708332" cy="215444"/>
            </a:xfrm>
            <a:prstGeom prst="rect">
              <a:avLst/>
            </a:prstGeom>
            <a:noFill/>
          </p:spPr>
          <p:txBody>
            <a:bodyPr wrap="square" rtlCol="0">
              <a:spAutoFit/>
            </a:bodyPr>
            <a:lstStyle/>
            <a:p>
              <a:pPr marL="0" defTabSz="430213">
                <a:spcAft>
                  <a:spcPts val="400"/>
                </a:spcAft>
                <a:buSzPct val="100000"/>
              </a:pPr>
              <a:r>
                <a:rPr lang="en-US" sz="800" dirty="0" smtClean="0">
                  <a:latin typeface="HP Simplified" pitchFamily="34" charset="0"/>
                  <a:cs typeface="HP Simplified" pitchFamily="34" charset="0"/>
                </a:rPr>
                <a:t>     IP phone</a:t>
              </a:r>
            </a:p>
          </p:txBody>
        </p:sp>
        <p:cxnSp>
          <p:nvCxnSpPr>
            <p:cNvPr id="12" name="Straight Connector 11"/>
            <p:cNvCxnSpPr/>
            <p:nvPr/>
          </p:nvCxnSpPr>
          <p:spPr>
            <a:xfrm flipV="1">
              <a:off x="5081020" y="3268440"/>
              <a:ext cx="1" cy="803181"/>
            </a:xfrm>
            <a:prstGeom prst="line">
              <a:avLst/>
            </a:prstGeom>
            <a:ln w="190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14" name="Group 13"/>
            <p:cNvGrpSpPr>
              <a:grpSpLocks noChangeAspect="1"/>
            </p:cNvGrpSpPr>
            <p:nvPr/>
          </p:nvGrpSpPr>
          <p:grpSpPr>
            <a:xfrm>
              <a:off x="5365647" y="2907057"/>
              <a:ext cx="292608" cy="292608"/>
              <a:chOff x="1182644" y="1907654"/>
              <a:chExt cx="276225" cy="276225"/>
            </a:xfrm>
          </p:grpSpPr>
          <p:sp>
            <p:nvSpPr>
              <p:cNvPr id="15" name="Freeform 18"/>
              <p:cNvSpPr>
                <a:spLocks/>
              </p:cNvSpPr>
              <p:nvPr/>
            </p:nvSpPr>
            <p:spPr bwMode="auto">
              <a:xfrm>
                <a:off x="1211638" y="1944553"/>
                <a:ext cx="51130" cy="155527"/>
              </a:xfrm>
              <a:custGeom>
                <a:avLst/>
                <a:gdLst/>
                <a:ahLst/>
                <a:cxnLst>
                  <a:cxn ang="0">
                    <a:pos x="52" y="0"/>
                  </a:cxn>
                  <a:cxn ang="0">
                    <a:pos x="52" y="189"/>
                  </a:cxn>
                  <a:cxn ang="0">
                    <a:pos x="69" y="172"/>
                  </a:cxn>
                  <a:cxn ang="0">
                    <a:pos x="69" y="17"/>
                  </a:cxn>
                  <a:cxn ang="0">
                    <a:pos x="52" y="0"/>
                  </a:cxn>
                </a:cxnLst>
                <a:rect l="0" t="0" r="r" b="b"/>
                <a:pathLst>
                  <a:path w="69" h="189">
                    <a:moveTo>
                      <a:pt x="52" y="0"/>
                    </a:moveTo>
                    <a:cubicBezTo>
                      <a:pt x="0" y="52"/>
                      <a:pt x="0" y="137"/>
                      <a:pt x="52" y="189"/>
                    </a:cubicBezTo>
                    <a:cubicBezTo>
                      <a:pt x="69" y="172"/>
                      <a:pt x="69" y="172"/>
                      <a:pt x="69" y="172"/>
                    </a:cubicBezTo>
                    <a:cubicBezTo>
                      <a:pt x="26" y="129"/>
                      <a:pt x="26" y="60"/>
                      <a:pt x="69" y="17"/>
                    </a:cubicBezTo>
                    <a:lnTo>
                      <a:pt x="5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19"/>
              <p:cNvSpPr>
                <a:spLocks/>
              </p:cNvSpPr>
              <p:nvPr/>
            </p:nvSpPr>
            <p:spPr bwMode="auto">
              <a:xfrm>
                <a:off x="1378745" y="1944553"/>
                <a:ext cx="51130" cy="155527"/>
              </a:xfrm>
              <a:custGeom>
                <a:avLst/>
                <a:gdLst/>
                <a:ahLst/>
                <a:cxnLst>
                  <a:cxn ang="0">
                    <a:pos x="17" y="0"/>
                  </a:cxn>
                  <a:cxn ang="0">
                    <a:pos x="0" y="17"/>
                  </a:cxn>
                  <a:cxn ang="0">
                    <a:pos x="0" y="172"/>
                  </a:cxn>
                  <a:cxn ang="0">
                    <a:pos x="17" y="189"/>
                  </a:cxn>
                  <a:cxn ang="0">
                    <a:pos x="17" y="0"/>
                  </a:cxn>
                </a:cxnLst>
                <a:rect l="0" t="0" r="r" b="b"/>
                <a:pathLst>
                  <a:path w="69" h="189">
                    <a:moveTo>
                      <a:pt x="17" y="0"/>
                    </a:moveTo>
                    <a:cubicBezTo>
                      <a:pt x="0" y="17"/>
                      <a:pt x="0" y="17"/>
                      <a:pt x="0" y="17"/>
                    </a:cubicBezTo>
                    <a:cubicBezTo>
                      <a:pt x="42" y="60"/>
                      <a:pt x="42" y="129"/>
                      <a:pt x="0" y="172"/>
                    </a:cubicBezTo>
                    <a:cubicBezTo>
                      <a:pt x="17" y="189"/>
                      <a:pt x="17" y="189"/>
                      <a:pt x="17" y="189"/>
                    </a:cubicBezTo>
                    <a:cubicBezTo>
                      <a:pt x="69" y="137"/>
                      <a:pt x="69" y="52"/>
                      <a:pt x="17"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20"/>
              <p:cNvSpPr>
                <a:spLocks/>
              </p:cNvSpPr>
              <p:nvPr/>
            </p:nvSpPr>
            <p:spPr bwMode="auto">
              <a:xfrm>
                <a:off x="1182644" y="1907654"/>
                <a:ext cx="54871" cy="229325"/>
              </a:xfrm>
              <a:custGeom>
                <a:avLst/>
                <a:gdLst/>
                <a:ahLst/>
                <a:cxnLst>
                  <a:cxn ang="0">
                    <a:pos x="74" y="17"/>
                  </a:cxn>
                  <a:cxn ang="0">
                    <a:pos x="57" y="0"/>
                  </a:cxn>
                  <a:cxn ang="0">
                    <a:pos x="0" y="139"/>
                  </a:cxn>
                  <a:cxn ang="0">
                    <a:pos x="57" y="279"/>
                  </a:cxn>
                  <a:cxn ang="0">
                    <a:pos x="74" y="262"/>
                  </a:cxn>
                  <a:cxn ang="0">
                    <a:pos x="24" y="139"/>
                  </a:cxn>
                  <a:cxn ang="0">
                    <a:pos x="74" y="17"/>
                  </a:cxn>
                </a:cxnLst>
                <a:rect l="0" t="0" r="r" b="b"/>
                <a:pathLst>
                  <a:path w="74" h="279">
                    <a:moveTo>
                      <a:pt x="74" y="17"/>
                    </a:moveTo>
                    <a:cubicBezTo>
                      <a:pt x="57" y="0"/>
                      <a:pt x="57" y="0"/>
                      <a:pt x="57" y="0"/>
                    </a:cubicBezTo>
                    <a:cubicBezTo>
                      <a:pt x="20" y="37"/>
                      <a:pt x="0" y="87"/>
                      <a:pt x="0" y="139"/>
                    </a:cubicBezTo>
                    <a:cubicBezTo>
                      <a:pt x="0" y="192"/>
                      <a:pt x="20" y="242"/>
                      <a:pt x="57" y="279"/>
                    </a:cubicBezTo>
                    <a:cubicBezTo>
                      <a:pt x="74" y="262"/>
                      <a:pt x="74" y="262"/>
                      <a:pt x="74" y="262"/>
                    </a:cubicBezTo>
                    <a:cubicBezTo>
                      <a:pt x="42" y="229"/>
                      <a:pt x="24" y="186"/>
                      <a:pt x="24" y="139"/>
                    </a:cubicBezTo>
                    <a:cubicBezTo>
                      <a:pt x="24" y="93"/>
                      <a:pt x="42" y="50"/>
                      <a:pt x="74" y="1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21"/>
              <p:cNvSpPr>
                <a:spLocks/>
              </p:cNvSpPr>
              <p:nvPr/>
            </p:nvSpPr>
            <p:spPr bwMode="auto">
              <a:xfrm>
                <a:off x="1403063" y="1907654"/>
                <a:ext cx="55806" cy="229325"/>
              </a:xfrm>
              <a:custGeom>
                <a:avLst/>
                <a:gdLst/>
                <a:ahLst/>
                <a:cxnLst>
                  <a:cxn ang="0">
                    <a:pos x="17" y="0"/>
                  </a:cxn>
                  <a:cxn ang="0">
                    <a:pos x="0" y="17"/>
                  </a:cxn>
                  <a:cxn ang="0">
                    <a:pos x="51" y="139"/>
                  </a:cxn>
                  <a:cxn ang="0">
                    <a:pos x="0" y="262"/>
                  </a:cxn>
                  <a:cxn ang="0">
                    <a:pos x="17" y="279"/>
                  </a:cxn>
                  <a:cxn ang="0">
                    <a:pos x="75" y="139"/>
                  </a:cxn>
                  <a:cxn ang="0">
                    <a:pos x="17" y="0"/>
                  </a:cxn>
                </a:cxnLst>
                <a:rect l="0" t="0" r="r" b="b"/>
                <a:pathLst>
                  <a:path w="75" h="279">
                    <a:moveTo>
                      <a:pt x="17" y="0"/>
                    </a:moveTo>
                    <a:cubicBezTo>
                      <a:pt x="0" y="17"/>
                      <a:pt x="0" y="17"/>
                      <a:pt x="0" y="17"/>
                    </a:cubicBezTo>
                    <a:cubicBezTo>
                      <a:pt x="33" y="50"/>
                      <a:pt x="51" y="93"/>
                      <a:pt x="51" y="139"/>
                    </a:cubicBezTo>
                    <a:cubicBezTo>
                      <a:pt x="51" y="186"/>
                      <a:pt x="33" y="229"/>
                      <a:pt x="0" y="262"/>
                    </a:cubicBezTo>
                    <a:cubicBezTo>
                      <a:pt x="17" y="279"/>
                      <a:pt x="17" y="279"/>
                      <a:pt x="17" y="279"/>
                    </a:cubicBezTo>
                    <a:cubicBezTo>
                      <a:pt x="55" y="242"/>
                      <a:pt x="75" y="192"/>
                      <a:pt x="75" y="139"/>
                    </a:cubicBezTo>
                    <a:cubicBezTo>
                      <a:pt x="75" y="87"/>
                      <a:pt x="55" y="37"/>
                      <a:pt x="17"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22"/>
              <p:cNvSpPr>
                <a:spLocks/>
              </p:cNvSpPr>
              <p:nvPr/>
            </p:nvSpPr>
            <p:spPr bwMode="auto">
              <a:xfrm>
                <a:off x="1288021" y="1986625"/>
                <a:ext cx="65471" cy="197254"/>
              </a:xfrm>
              <a:custGeom>
                <a:avLst/>
                <a:gdLst/>
                <a:ahLst/>
                <a:cxnLst>
                  <a:cxn ang="0">
                    <a:pos x="44" y="0"/>
                  </a:cxn>
                  <a:cxn ang="0">
                    <a:pos x="0" y="43"/>
                  </a:cxn>
                  <a:cxn ang="0">
                    <a:pos x="27" y="84"/>
                  </a:cxn>
                  <a:cxn ang="0">
                    <a:pos x="27" y="240"/>
                  </a:cxn>
                  <a:cxn ang="0">
                    <a:pos x="61" y="240"/>
                  </a:cxn>
                  <a:cxn ang="0">
                    <a:pos x="61" y="84"/>
                  </a:cxn>
                  <a:cxn ang="0">
                    <a:pos x="88" y="43"/>
                  </a:cxn>
                  <a:cxn ang="0">
                    <a:pos x="44" y="0"/>
                  </a:cxn>
                </a:cxnLst>
                <a:rect l="0" t="0" r="r" b="b"/>
                <a:pathLst>
                  <a:path w="88" h="240">
                    <a:moveTo>
                      <a:pt x="44" y="0"/>
                    </a:moveTo>
                    <a:cubicBezTo>
                      <a:pt x="20" y="0"/>
                      <a:pt x="0" y="19"/>
                      <a:pt x="0" y="43"/>
                    </a:cubicBezTo>
                    <a:cubicBezTo>
                      <a:pt x="0" y="62"/>
                      <a:pt x="12" y="77"/>
                      <a:pt x="27" y="84"/>
                    </a:cubicBezTo>
                    <a:cubicBezTo>
                      <a:pt x="27" y="240"/>
                      <a:pt x="27" y="240"/>
                      <a:pt x="27" y="240"/>
                    </a:cubicBezTo>
                    <a:cubicBezTo>
                      <a:pt x="61" y="240"/>
                      <a:pt x="61" y="240"/>
                      <a:pt x="61" y="240"/>
                    </a:cubicBezTo>
                    <a:cubicBezTo>
                      <a:pt x="61" y="84"/>
                      <a:pt x="61" y="84"/>
                      <a:pt x="61" y="84"/>
                    </a:cubicBezTo>
                    <a:cubicBezTo>
                      <a:pt x="77" y="77"/>
                      <a:pt x="88" y="62"/>
                      <a:pt x="88" y="43"/>
                    </a:cubicBezTo>
                    <a:cubicBezTo>
                      <a:pt x="88" y="19"/>
                      <a:pt x="68" y="0"/>
                      <a:pt x="44"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0" name="TextBox 19"/>
            <p:cNvSpPr txBox="1"/>
            <p:nvPr/>
          </p:nvSpPr>
          <p:spPr>
            <a:xfrm>
              <a:off x="4558980" y="4030902"/>
              <a:ext cx="582211" cy="215444"/>
            </a:xfrm>
            <a:prstGeom prst="rect">
              <a:avLst/>
            </a:prstGeom>
            <a:noFill/>
          </p:spPr>
          <p:txBody>
            <a:bodyPr wrap="none" rtlCol="0">
              <a:spAutoFit/>
            </a:bodyPr>
            <a:lstStyle/>
            <a:p>
              <a:pPr marL="0" defTabSz="430213">
                <a:spcAft>
                  <a:spcPts val="400"/>
                </a:spcAft>
                <a:buSzPct val="100000"/>
              </a:pPr>
              <a:r>
                <a:rPr lang="en-US" sz="800" dirty="0" smtClean="0">
                  <a:solidFill>
                    <a:srgbClr val="000000"/>
                  </a:solidFill>
                  <a:latin typeface="HP Simplified" pitchFamily="34" charset="0"/>
                  <a:cs typeface="HP Simplified" pitchFamily="34" charset="0"/>
                </a:rPr>
                <a:t>Desktops</a:t>
              </a:r>
            </a:p>
          </p:txBody>
        </p:sp>
        <p:sp>
          <p:nvSpPr>
            <p:cNvPr id="45" name="TextBox 44"/>
            <p:cNvSpPr txBox="1"/>
            <p:nvPr/>
          </p:nvSpPr>
          <p:spPr>
            <a:xfrm>
              <a:off x="4947988" y="3815589"/>
              <a:ext cx="1437690" cy="246221"/>
            </a:xfrm>
            <a:prstGeom prst="rect">
              <a:avLst/>
            </a:prstGeom>
            <a:noFill/>
          </p:spPr>
          <p:txBody>
            <a:bodyPr wrap="square" rtlCol="0">
              <a:spAutoFit/>
            </a:bodyPr>
            <a:lstStyle/>
            <a:p>
              <a:pPr marL="0" algn="ctr" defTabSz="430213">
                <a:spcAft>
                  <a:spcPts val="400"/>
                </a:spcAft>
                <a:buSzPct val="100000"/>
              </a:pPr>
              <a:r>
                <a:rPr lang="en-US" sz="1000" b="1" dirty="0" smtClean="0">
                  <a:solidFill>
                    <a:schemeClr val="accent1"/>
                  </a:solidFill>
                  <a:latin typeface="HP Simplified" pitchFamily="34" charset="0"/>
                  <a:cs typeface="HP Simplified" pitchFamily="34" charset="0"/>
                </a:rPr>
                <a:t>Access Switch</a:t>
              </a:r>
            </a:p>
          </p:txBody>
        </p:sp>
        <p:cxnSp>
          <p:nvCxnSpPr>
            <p:cNvPr id="46" name="Straight Connector 45"/>
            <p:cNvCxnSpPr>
              <a:endCxn id="64" idx="3"/>
            </p:cNvCxnSpPr>
            <p:nvPr/>
          </p:nvCxnSpPr>
          <p:spPr>
            <a:xfrm flipH="1">
              <a:off x="5970280" y="3646663"/>
              <a:ext cx="1434740" cy="0"/>
            </a:xfrm>
            <a:prstGeom prst="line">
              <a:avLst/>
            </a:prstGeom>
            <a:ln w="190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47" name="Group 172"/>
            <p:cNvGrpSpPr/>
            <p:nvPr/>
          </p:nvGrpSpPr>
          <p:grpSpPr>
            <a:xfrm>
              <a:off x="4641773" y="3777362"/>
              <a:ext cx="306270" cy="238449"/>
              <a:chOff x="3505200" y="1885950"/>
              <a:chExt cx="740196" cy="576283"/>
            </a:xfrm>
          </p:grpSpPr>
          <p:sp>
            <p:nvSpPr>
              <p:cNvPr id="48" name="Rectangle 47"/>
              <p:cNvSpPr/>
              <p:nvPr/>
            </p:nvSpPr>
            <p:spPr>
              <a:xfrm>
                <a:off x="3522846" y="1905802"/>
                <a:ext cx="693019" cy="4427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Freeform 5"/>
              <p:cNvSpPr>
                <a:spLocks noEditPoints="1"/>
              </p:cNvSpPr>
              <p:nvPr/>
            </p:nvSpPr>
            <p:spPr bwMode="auto">
              <a:xfrm>
                <a:off x="3505200" y="1885950"/>
                <a:ext cx="740196" cy="576283"/>
              </a:xfrm>
              <a:custGeom>
                <a:avLst/>
                <a:gdLst/>
                <a:ahLst/>
                <a:cxnLst>
                  <a:cxn ang="0">
                    <a:pos x="360" y="240"/>
                  </a:cxn>
                  <a:cxn ang="0">
                    <a:pos x="360" y="24"/>
                  </a:cxn>
                  <a:cxn ang="0">
                    <a:pos x="336" y="0"/>
                  </a:cxn>
                  <a:cxn ang="0">
                    <a:pos x="0" y="0"/>
                  </a:cxn>
                  <a:cxn ang="0">
                    <a:pos x="0" y="216"/>
                  </a:cxn>
                  <a:cxn ang="0">
                    <a:pos x="24" y="240"/>
                  </a:cxn>
                  <a:cxn ang="0">
                    <a:pos x="144" y="240"/>
                  </a:cxn>
                  <a:cxn ang="0">
                    <a:pos x="144" y="264"/>
                  </a:cxn>
                  <a:cxn ang="0">
                    <a:pos x="100" y="264"/>
                  </a:cxn>
                  <a:cxn ang="0">
                    <a:pos x="100" y="280"/>
                  </a:cxn>
                  <a:cxn ang="0">
                    <a:pos x="260" y="280"/>
                  </a:cxn>
                  <a:cxn ang="0">
                    <a:pos x="260" y="264"/>
                  </a:cxn>
                  <a:cxn ang="0">
                    <a:pos x="216" y="264"/>
                  </a:cxn>
                  <a:cxn ang="0">
                    <a:pos x="216" y="240"/>
                  </a:cxn>
                  <a:cxn ang="0">
                    <a:pos x="360" y="240"/>
                  </a:cxn>
                  <a:cxn ang="0">
                    <a:pos x="24" y="24"/>
                  </a:cxn>
                  <a:cxn ang="0">
                    <a:pos x="336" y="24"/>
                  </a:cxn>
                  <a:cxn ang="0">
                    <a:pos x="336" y="216"/>
                  </a:cxn>
                  <a:cxn ang="0">
                    <a:pos x="24" y="216"/>
                  </a:cxn>
                  <a:cxn ang="0">
                    <a:pos x="24" y="24"/>
                  </a:cxn>
                </a:cxnLst>
                <a:rect l="0" t="0" r="r" b="b"/>
                <a:pathLst>
                  <a:path w="360" h="280">
                    <a:moveTo>
                      <a:pt x="360" y="240"/>
                    </a:moveTo>
                    <a:cubicBezTo>
                      <a:pt x="360" y="24"/>
                      <a:pt x="360" y="24"/>
                      <a:pt x="360" y="24"/>
                    </a:cubicBezTo>
                    <a:cubicBezTo>
                      <a:pt x="360" y="11"/>
                      <a:pt x="349" y="0"/>
                      <a:pt x="336" y="0"/>
                    </a:cubicBezTo>
                    <a:cubicBezTo>
                      <a:pt x="0" y="0"/>
                      <a:pt x="0" y="0"/>
                      <a:pt x="0" y="0"/>
                    </a:cubicBezTo>
                    <a:cubicBezTo>
                      <a:pt x="0" y="216"/>
                      <a:pt x="0" y="216"/>
                      <a:pt x="0" y="216"/>
                    </a:cubicBezTo>
                    <a:cubicBezTo>
                      <a:pt x="0" y="229"/>
                      <a:pt x="11" y="240"/>
                      <a:pt x="24" y="240"/>
                    </a:cubicBezTo>
                    <a:cubicBezTo>
                      <a:pt x="144" y="240"/>
                      <a:pt x="144" y="240"/>
                      <a:pt x="144" y="240"/>
                    </a:cubicBezTo>
                    <a:cubicBezTo>
                      <a:pt x="144" y="264"/>
                      <a:pt x="144" y="264"/>
                      <a:pt x="144" y="264"/>
                    </a:cubicBezTo>
                    <a:cubicBezTo>
                      <a:pt x="100" y="264"/>
                      <a:pt x="100" y="264"/>
                      <a:pt x="100" y="264"/>
                    </a:cubicBezTo>
                    <a:cubicBezTo>
                      <a:pt x="100" y="280"/>
                      <a:pt x="100" y="280"/>
                      <a:pt x="100" y="280"/>
                    </a:cubicBezTo>
                    <a:cubicBezTo>
                      <a:pt x="260" y="280"/>
                      <a:pt x="260" y="280"/>
                      <a:pt x="260" y="280"/>
                    </a:cubicBezTo>
                    <a:cubicBezTo>
                      <a:pt x="260" y="264"/>
                      <a:pt x="260" y="264"/>
                      <a:pt x="260" y="264"/>
                    </a:cubicBezTo>
                    <a:cubicBezTo>
                      <a:pt x="216" y="264"/>
                      <a:pt x="216" y="264"/>
                      <a:pt x="216" y="264"/>
                    </a:cubicBezTo>
                    <a:cubicBezTo>
                      <a:pt x="216" y="240"/>
                      <a:pt x="216" y="240"/>
                      <a:pt x="216" y="240"/>
                    </a:cubicBezTo>
                    <a:lnTo>
                      <a:pt x="360" y="240"/>
                    </a:lnTo>
                    <a:close/>
                    <a:moveTo>
                      <a:pt x="24" y="24"/>
                    </a:moveTo>
                    <a:cubicBezTo>
                      <a:pt x="336" y="24"/>
                      <a:pt x="336" y="24"/>
                      <a:pt x="336" y="24"/>
                    </a:cubicBezTo>
                    <a:cubicBezTo>
                      <a:pt x="336" y="216"/>
                      <a:pt x="336" y="216"/>
                      <a:pt x="336" y="216"/>
                    </a:cubicBezTo>
                    <a:cubicBezTo>
                      <a:pt x="24" y="216"/>
                      <a:pt x="24" y="216"/>
                      <a:pt x="24" y="216"/>
                    </a:cubicBezTo>
                    <a:lnTo>
                      <a:pt x="24" y="24"/>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0" name="Freeform 7"/>
            <p:cNvSpPr>
              <a:spLocks noChangeAspect="1"/>
            </p:cNvSpPr>
            <p:nvPr/>
          </p:nvSpPr>
          <p:spPr bwMode="auto">
            <a:xfrm>
              <a:off x="4619482" y="3119486"/>
              <a:ext cx="279220" cy="274320"/>
            </a:xfrm>
            <a:custGeom>
              <a:avLst/>
              <a:gdLst/>
              <a:ahLst/>
              <a:cxnLst>
                <a:cxn ang="0">
                  <a:pos x="281" y="228"/>
                </a:cxn>
                <a:cxn ang="0">
                  <a:pos x="255" y="207"/>
                </a:cxn>
                <a:cxn ang="0">
                  <a:pos x="255" y="207"/>
                </a:cxn>
                <a:cxn ang="0">
                  <a:pos x="222" y="180"/>
                </a:cxn>
                <a:cxn ang="0">
                  <a:pos x="215" y="177"/>
                </a:cxn>
                <a:cxn ang="0">
                  <a:pos x="206" y="182"/>
                </a:cxn>
                <a:cxn ang="0">
                  <a:pos x="194" y="195"/>
                </a:cxn>
                <a:cxn ang="0">
                  <a:pos x="176" y="202"/>
                </a:cxn>
                <a:cxn ang="0">
                  <a:pos x="156" y="194"/>
                </a:cxn>
                <a:cxn ang="0">
                  <a:pos x="123" y="163"/>
                </a:cxn>
                <a:cxn ang="0">
                  <a:pos x="91" y="129"/>
                </a:cxn>
                <a:cxn ang="0">
                  <a:pos x="89" y="127"/>
                </a:cxn>
                <a:cxn ang="0">
                  <a:pos x="89" y="127"/>
                </a:cxn>
                <a:cxn ang="0">
                  <a:pos x="91" y="92"/>
                </a:cxn>
                <a:cxn ang="0">
                  <a:pos x="104" y="79"/>
                </a:cxn>
                <a:cxn ang="0">
                  <a:pos x="106" y="64"/>
                </a:cxn>
                <a:cxn ang="0">
                  <a:pos x="57" y="4"/>
                </a:cxn>
                <a:cxn ang="0">
                  <a:pos x="49" y="0"/>
                </a:cxn>
                <a:cxn ang="0">
                  <a:pos x="43" y="2"/>
                </a:cxn>
                <a:cxn ang="0">
                  <a:pos x="41" y="3"/>
                </a:cxn>
                <a:cxn ang="0">
                  <a:pos x="22" y="21"/>
                </a:cxn>
                <a:cxn ang="0">
                  <a:pos x="20" y="23"/>
                </a:cxn>
                <a:cxn ang="0">
                  <a:pos x="5" y="76"/>
                </a:cxn>
                <a:cxn ang="0">
                  <a:pos x="85" y="194"/>
                </a:cxn>
                <a:cxn ang="0">
                  <a:pos x="91" y="201"/>
                </a:cxn>
                <a:cxn ang="0">
                  <a:pos x="210" y="281"/>
                </a:cxn>
                <a:cxn ang="0">
                  <a:pos x="219" y="282"/>
                </a:cxn>
                <a:cxn ang="0">
                  <a:pos x="262" y="266"/>
                </a:cxn>
                <a:cxn ang="0">
                  <a:pos x="264" y="264"/>
                </a:cxn>
                <a:cxn ang="0">
                  <a:pos x="282" y="245"/>
                </a:cxn>
                <a:cxn ang="0">
                  <a:pos x="284" y="243"/>
                </a:cxn>
                <a:cxn ang="0">
                  <a:pos x="281" y="228"/>
                </a:cxn>
              </a:cxnLst>
              <a:rect l="0" t="0" r="r" b="b"/>
              <a:pathLst>
                <a:path w="287" h="282">
                  <a:moveTo>
                    <a:pt x="281" y="228"/>
                  </a:moveTo>
                  <a:cubicBezTo>
                    <a:pt x="255" y="207"/>
                    <a:pt x="255" y="207"/>
                    <a:pt x="255" y="207"/>
                  </a:cubicBezTo>
                  <a:cubicBezTo>
                    <a:pt x="255" y="207"/>
                    <a:pt x="255" y="207"/>
                    <a:pt x="255" y="207"/>
                  </a:cubicBezTo>
                  <a:cubicBezTo>
                    <a:pt x="222" y="180"/>
                    <a:pt x="222" y="180"/>
                    <a:pt x="222" y="180"/>
                  </a:cubicBezTo>
                  <a:cubicBezTo>
                    <a:pt x="219" y="178"/>
                    <a:pt x="217" y="177"/>
                    <a:pt x="215" y="177"/>
                  </a:cubicBezTo>
                  <a:cubicBezTo>
                    <a:pt x="211" y="177"/>
                    <a:pt x="208" y="180"/>
                    <a:pt x="206" y="182"/>
                  </a:cubicBezTo>
                  <a:cubicBezTo>
                    <a:pt x="194" y="195"/>
                    <a:pt x="194" y="195"/>
                    <a:pt x="194" y="195"/>
                  </a:cubicBezTo>
                  <a:cubicBezTo>
                    <a:pt x="189" y="200"/>
                    <a:pt x="183" y="202"/>
                    <a:pt x="176" y="202"/>
                  </a:cubicBezTo>
                  <a:cubicBezTo>
                    <a:pt x="169" y="202"/>
                    <a:pt x="163" y="200"/>
                    <a:pt x="156" y="194"/>
                  </a:cubicBezTo>
                  <a:cubicBezTo>
                    <a:pt x="146" y="186"/>
                    <a:pt x="134" y="175"/>
                    <a:pt x="123" y="163"/>
                  </a:cubicBezTo>
                  <a:cubicBezTo>
                    <a:pt x="111" y="152"/>
                    <a:pt x="99" y="140"/>
                    <a:pt x="91" y="129"/>
                  </a:cubicBezTo>
                  <a:cubicBezTo>
                    <a:pt x="90" y="128"/>
                    <a:pt x="90" y="128"/>
                    <a:pt x="89" y="127"/>
                  </a:cubicBezTo>
                  <a:cubicBezTo>
                    <a:pt x="89" y="127"/>
                    <a:pt x="89" y="127"/>
                    <a:pt x="89" y="127"/>
                  </a:cubicBezTo>
                  <a:cubicBezTo>
                    <a:pt x="81" y="115"/>
                    <a:pt x="81" y="102"/>
                    <a:pt x="91" y="92"/>
                  </a:cubicBezTo>
                  <a:cubicBezTo>
                    <a:pt x="104" y="79"/>
                    <a:pt x="104" y="79"/>
                    <a:pt x="104" y="79"/>
                  </a:cubicBezTo>
                  <a:cubicBezTo>
                    <a:pt x="104" y="79"/>
                    <a:pt x="112" y="72"/>
                    <a:pt x="106" y="64"/>
                  </a:cubicBezTo>
                  <a:cubicBezTo>
                    <a:pt x="57" y="4"/>
                    <a:pt x="57" y="4"/>
                    <a:pt x="57" y="4"/>
                  </a:cubicBezTo>
                  <a:cubicBezTo>
                    <a:pt x="55" y="2"/>
                    <a:pt x="52" y="0"/>
                    <a:pt x="49" y="0"/>
                  </a:cubicBezTo>
                  <a:cubicBezTo>
                    <a:pt x="47" y="0"/>
                    <a:pt x="44" y="1"/>
                    <a:pt x="43" y="2"/>
                  </a:cubicBezTo>
                  <a:cubicBezTo>
                    <a:pt x="41" y="3"/>
                    <a:pt x="41" y="3"/>
                    <a:pt x="41" y="3"/>
                  </a:cubicBezTo>
                  <a:cubicBezTo>
                    <a:pt x="22" y="21"/>
                    <a:pt x="22" y="21"/>
                    <a:pt x="22" y="21"/>
                  </a:cubicBezTo>
                  <a:cubicBezTo>
                    <a:pt x="20" y="23"/>
                    <a:pt x="20" y="23"/>
                    <a:pt x="20" y="23"/>
                  </a:cubicBezTo>
                  <a:cubicBezTo>
                    <a:pt x="15" y="30"/>
                    <a:pt x="0" y="56"/>
                    <a:pt x="5" y="76"/>
                  </a:cubicBezTo>
                  <a:cubicBezTo>
                    <a:pt x="9" y="93"/>
                    <a:pt x="41" y="149"/>
                    <a:pt x="85" y="194"/>
                  </a:cubicBezTo>
                  <a:cubicBezTo>
                    <a:pt x="91" y="201"/>
                    <a:pt x="91" y="201"/>
                    <a:pt x="91" y="201"/>
                  </a:cubicBezTo>
                  <a:cubicBezTo>
                    <a:pt x="136" y="245"/>
                    <a:pt x="193" y="276"/>
                    <a:pt x="210" y="281"/>
                  </a:cubicBezTo>
                  <a:cubicBezTo>
                    <a:pt x="213" y="281"/>
                    <a:pt x="216" y="282"/>
                    <a:pt x="219" y="282"/>
                  </a:cubicBezTo>
                  <a:cubicBezTo>
                    <a:pt x="235" y="282"/>
                    <a:pt x="254" y="272"/>
                    <a:pt x="262" y="266"/>
                  </a:cubicBezTo>
                  <a:cubicBezTo>
                    <a:pt x="264" y="264"/>
                    <a:pt x="264" y="264"/>
                    <a:pt x="264" y="264"/>
                  </a:cubicBezTo>
                  <a:cubicBezTo>
                    <a:pt x="282" y="245"/>
                    <a:pt x="282" y="245"/>
                    <a:pt x="282" y="245"/>
                  </a:cubicBezTo>
                  <a:cubicBezTo>
                    <a:pt x="284" y="243"/>
                    <a:pt x="284" y="243"/>
                    <a:pt x="284" y="243"/>
                  </a:cubicBezTo>
                  <a:cubicBezTo>
                    <a:pt x="287" y="238"/>
                    <a:pt x="286" y="232"/>
                    <a:pt x="281" y="22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51" name="Straight Connector 50"/>
            <p:cNvCxnSpPr/>
            <p:nvPr/>
          </p:nvCxnSpPr>
          <p:spPr>
            <a:xfrm flipH="1">
              <a:off x="4925461" y="3870251"/>
              <a:ext cx="160553" cy="0"/>
            </a:xfrm>
            <a:prstGeom prst="line">
              <a:avLst/>
            </a:prstGeom>
            <a:ln w="190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a:off x="4917308" y="3360143"/>
              <a:ext cx="160553" cy="0"/>
            </a:xfrm>
            <a:prstGeom prst="line">
              <a:avLst/>
            </a:prstGeom>
            <a:ln w="190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a:off x="5081020" y="3643168"/>
              <a:ext cx="160553" cy="0"/>
            </a:xfrm>
            <a:prstGeom prst="line">
              <a:avLst/>
            </a:prstGeom>
            <a:ln w="190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5511951" y="3184659"/>
              <a:ext cx="0" cy="381664"/>
            </a:xfrm>
            <a:prstGeom prst="line">
              <a:avLst/>
            </a:prstGeom>
            <a:ln w="190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901060" y="2667858"/>
              <a:ext cx="590526" cy="278286"/>
            </a:xfrm>
            <a:prstGeom prst="rect">
              <a:avLst/>
            </a:prstGeom>
            <a:noFill/>
          </p:spPr>
          <p:txBody>
            <a:bodyPr wrap="none" rtlCol="0">
              <a:spAutoFit/>
            </a:bodyPr>
            <a:lstStyle/>
            <a:p>
              <a:pPr marL="0" defTabSz="430213">
                <a:spcAft>
                  <a:spcPts val="400"/>
                </a:spcAft>
                <a:buSzPct val="100000"/>
              </a:pPr>
              <a:r>
                <a:rPr lang="en-US" sz="800" dirty="0" smtClean="0">
                  <a:solidFill>
                    <a:srgbClr val="000000"/>
                  </a:solidFill>
                  <a:latin typeface="HP Simplified" pitchFamily="34" charset="0"/>
                  <a:cs typeface="HP Simplified" pitchFamily="34" charset="0"/>
                </a:rPr>
                <a:t>Tablet</a:t>
              </a:r>
            </a:p>
          </p:txBody>
        </p:sp>
        <p:pic>
          <p:nvPicPr>
            <p:cNvPr id="56" name="Picture 1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flipH="1">
              <a:off x="5037094" y="2423215"/>
              <a:ext cx="183947" cy="274320"/>
            </a:xfrm>
            <a:prstGeom prst="round2DiagRect">
              <a:avLst/>
            </a:prstGeom>
            <a:solidFill>
              <a:schemeClr val="bg1"/>
            </a:solidFill>
            <a:ln>
              <a:noFill/>
            </a:ln>
            <a:effectLst/>
          </p:spPr>
        </p:pic>
        <p:grpSp>
          <p:nvGrpSpPr>
            <p:cNvPr id="57" name="Group 56"/>
            <p:cNvGrpSpPr>
              <a:grpSpLocks noChangeAspect="1"/>
            </p:cNvGrpSpPr>
            <p:nvPr/>
          </p:nvGrpSpPr>
          <p:grpSpPr>
            <a:xfrm>
              <a:off x="5715701" y="2463050"/>
              <a:ext cx="361526" cy="274320"/>
              <a:chOff x="7620000" y="4476750"/>
              <a:chExt cx="677863" cy="514350"/>
            </a:xfrm>
          </p:grpSpPr>
          <p:sp>
            <p:nvSpPr>
              <p:cNvPr id="58" name="Rectangle 57"/>
              <p:cNvSpPr/>
              <p:nvPr/>
            </p:nvSpPr>
            <p:spPr>
              <a:xfrm>
                <a:off x="7643813" y="4500563"/>
                <a:ext cx="446484" cy="2964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514"/>
              <p:cNvGrpSpPr/>
              <p:nvPr/>
            </p:nvGrpSpPr>
            <p:grpSpPr>
              <a:xfrm>
                <a:off x="7620000" y="4476750"/>
                <a:ext cx="677863" cy="514350"/>
                <a:chOff x="3605213" y="3502025"/>
                <a:chExt cx="677863" cy="514350"/>
              </a:xfrm>
              <a:solidFill>
                <a:schemeClr val="accent1"/>
              </a:solidFill>
            </p:grpSpPr>
            <p:sp>
              <p:nvSpPr>
                <p:cNvPr id="60" name="Freeform 26"/>
                <p:cNvSpPr>
                  <a:spLocks noEditPoints="1"/>
                </p:cNvSpPr>
                <p:nvPr/>
              </p:nvSpPr>
              <p:spPr bwMode="auto">
                <a:xfrm>
                  <a:off x="3605213" y="3502025"/>
                  <a:ext cx="492125" cy="349250"/>
                </a:xfrm>
                <a:custGeom>
                  <a:avLst/>
                  <a:gdLst/>
                  <a:ahLst/>
                  <a:cxnLst>
                    <a:cxn ang="0">
                      <a:pos x="284" y="193"/>
                    </a:cxn>
                    <a:cxn ang="0">
                      <a:pos x="24" y="193"/>
                    </a:cxn>
                    <a:cxn ang="0">
                      <a:pos x="24" y="24"/>
                    </a:cxn>
                    <a:cxn ang="0">
                      <a:pos x="284" y="24"/>
                    </a:cxn>
                    <a:cxn ang="0">
                      <a:pos x="284" y="193"/>
                    </a:cxn>
                    <a:cxn ang="0">
                      <a:pos x="284" y="0"/>
                    </a:cxn>
                    <a:cxn ang="0">
                      <a:pos x="0" y="0"/>
                    </a:cxn>
                    <a:cxn ang="0">
                      <a:pos x="0" y="193"/>
                    </a:cxn>
                    <a:cxn ang="0">
                      <a:pos x="24" y="217"/>
                    </a:cxn>
                    <a:cxn ang="0">
                      <a:pos x="308" y="217"/>
                    </a:cxn>
                    <a:cxn ang="0">
                      <a:pos x="308" y="24"/>
                    </a:cxn>
                    <a:cxn ang="0">
                      <a:pos x="284" y="0"/>
                    </a:cxn>
                  </a:cxnLst>
                  <a:rect l="0" t="0" r="r" b="b"/>
                  <a:pathLst>
                    <a:path w="308" h="217">
                      <a:moveTo>
                        <a:pt x="284" y="193"/>
                      </a:moveTo>
                      <a:cubicBezTo>
                        <a:pt x="24" y="193"/>
                        <a:pt x="24" y="193"/>
                        <a:pt x="24" y="193"/>
                      </a:cubicBezTo>
                      <a:cubicBezTo>
                        <a:pt x="24" y="24"/>
                        <a:pt x="24" y="24"/>
                        <a:pt x="24" y="24"/>
                      </a:cubicBezTo>
                      <a:cubicBezTo>
                        <a:pt x="284" y="24"/>
                        <a:pt x="284" y="24"/>
                        <a:pt x="284" y="24"/>
                      </a:cubicBezTo>
                      <a:lnTo>
                        <a:pt x="284" y="193"/>
                      </a:lnTo>
                      <a:close/>
                      <a:moveTo>
                        <a:pt x="284" y="0"/>
                      </a:moveTo>
                      <a:cubicBezTo>
                        <a:pt x="0" y="0"/>
                        <a:pt x="0" y="0"/>
                        <a:pt x="0" y="0"/>
                      </a:cubicBezTo>
                      <a:cubicBezTo>
                        <a:pt x="0" y="193"/>
                        <a:pt x="0" y="193"/>
                        <a:pt x="0" y="193"/>
                      </a:cubicBezTo>
                      <a:cubicBezTo>
                        <a:pt x="0" y="206"/>
                        <a:pt x="11" y="217"/>
                        <a:pt x="24" y="217"/>
                      </a:cubicBezTo>
                      <a:cubicBezTo>
                        <a:pt x="308" y="217"/>
                        <a:pt x="308" y="217"/>
                        <a:pt x="308" y="217"/>
                      </a:cubicBezTo>
                      <a:cubicBezTo>
                        <a:pt x="308" y="24"/>
                        <a:pt x="308" y="24"/>
                        <a:pt x="308" y="24"/>
                      </a:cubicBezTo>
                      <a:cubicBezTo>
                        <a:pt x="308" y="11"/>
                        <a:pt x="297" y="0"/>
                        <a:pt x="284"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7"/>
                <p:cNvSpPr>
                  <a:spLocks/>
                </p:cNvSpPr>
                <p:nvPr/>
              </p:nvSpPr>
              <p:spPr bwMode="auto">
                <a:xfrm>
                  <a:off x="3630613" y="3883025"/>
                  <a:ext cx="652463" cy="133350"/>
                </a:xfrm>
                <a:custGeom>
                  <a:avLst/>
                  <a:gdLst/>
                  <a:ahLst/>
                  <a:cxnLst>
                    <a:cxn ang="0">
                      <a:pos x="133" y="83"/>
                    </a:cxn>
                    <a:cxn ang="0">
                      <a:pos x="408" y="83"/>
                    </a:cxn>
                    <a:cxn ang="0">
                      <a:pos x="331" y="22"/>
                    </a:cxn>
                    <a:cxn ang="0">
                      <a:pos x="275" y="0"/>
                    </a:cxn>
                    <a:cxn ang="0">
                      <a:pos x="0" y="0"/>
                    </a:cxn>
                    <a:cxn ang="0">
                      <a:pos x="77" y="62"/>
                    </a:cxn>
                    <a:cxn ang="0">
                      <a:pos x="133" y="83"/>
                    </a:cxn>
                  </a:cxnLst>
                  <a:rect l="0" t="0" r="r" b="b"/>
                  <a:pathLst>
                    <a:path w="408" h="83">
                      <a:moveTo>
                        <a:pt x="133" y="83"/>
                      </a:moveTo>
                      <a:cubicBezTo>
                        <a:pt x="408" y="83"/>
                        <a:pt x="408" y="83"/>
                        <a:pt x="408" y="83"/>
                      </a:cubicBezTo>
                      <a:cubicBezTo>
                        <a:pt x="331" y="22"/>
                        <a:pt x="331" y="22"/>
                        <a:pt x="331" y="22"/>
                      </a:cubicBezTo>
                      <a:cubicBezTo>
                        <a:pt x="312" y="7"/>
                        <a:pt x="291" y="0"/>
                        <a:pt x="275" y="0"/>
                      </a:cubicBezTo>
                      <a:cubicBezTo>
                        <a:pt x="0" y="0"/>
                        <a:pt x="0" y="0"/>
                        <a:pt x="0" y="0"/>
                      </a:cubicBezTo>
                      <a:cubicBezTo>
                        <a:pt x="77" y="62"/>
                        <a:pt x="77" y="62"/>
                        <a:pt x="77" y="62"/>
                      </a:cubicBezTo>
                      <a:cubicBezTo>
                        <a:pt x="91" y="74"/>
                        <a:pt x="117" y="83"/>
                        <a:pt x="133" y="8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62" name="TextBox 61"/>
            <p:cNvSpPr txBox="1"/>
            <p:nvPr/>
          </p:nvSpPr>
          <p:spPr>
            <a:xfrm>
              <a:off x="5655662" y="2689506"/>
              <a:ext cx="596740" cy="278286"/>
            </a:xfrm>
            <a:prstGeom prst="rect">
              <a:avLst/>
            </a:prstGeom>
            <a:noFill/>
          </p:spPr>
          <p:txBody>
            <a:bodyPr wrap="none" rtlCol="0">
              <a:spAutoFit/>
            </a:bodyPr>
            <a:lstStyle/>
            <a:p>
              <a:pPr marL="0" defTabSz="430213">
                <a:spcAft>
                  <a:spcPts val="400"/>
                </a:spcAft>
                <a:buSzPct val="100000"/>
              </a:pPr>
              <a:r>
                <a:rPr lang="en-US" sz="800" dirty="0" smtClean="0">
                  <a:solidFill>
                    <a:srgbClr val="000000"/>
                  </a:solidFill>
                  <a:latin typeface="HP Simplified" pitchFamily="34" charset="0"/>
                  <a:cs typeface="HP Simplified" pitchFamily="34" charset="0"/>
                </a:rPr>
                <a:t>laptop</a:t>
              </a:r>
            </a:p>
          </p:txBody>
        </p:sp>
        <p:grpSp>
          <p:nvGrpSpPr>
            <p:cNvPr id="63" name="Group 62"/>
            <p:cNvGrpSpPr>
              <a:grpSpLocks noChangeAspect="1"/>
            </p:cNvGrpSpPr>
            <p:nvPr/>
          </p:nvGrpSpPr>
          <p:grpSpPr>
            <a:xfrm>
              <a:off x="5233690" y="3532363"/>
              <a:ext cx="736590" cy="228600"/>
              <a:chOff x="12701617" y="1357342"/>
              <a:chExt cx="414338" cy="128591"/>
            </a:xfrm>
          </p:grpSpPr>
          <p:sp>
            <p:nvSpPr>
              <p:cNvPr id="64" name="Rectangle 40"/>
              <p:cNvSpPr>
                <a:spLocks noChangeArrowheads="1"/>
              </p:cNvSpPr>
              <p:nvPr/>
            </p:nvSpPr>
            <p:spPr bwMode="auto">
              <a:xfrm>
                <a:off x="12701617" y="1357342"/>
                <a:ext cx="414338" cy="128591"/>
              </a:xfrm>
              <a:prstGeom prst="rect">
                <a:avLst/>
              </a:prstGeom>
              <a:solidFill>
                <a:srgbClr val="1096D4"/>
              </a:solidFill>
              <a:ln w="2857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Rectangle 41"/>
              <p:cNvSpPr>
                <a:spLocks noChangeArrowheads="1"/>
              </p:cNvSpPr>
              <p:nvPr/>
            </p:nvSpPr>
            <p:spPr bwMode="auto">
              <a:xfrm>
                <a:off x="12736547" y="1409717"/>
                <a:ext cx="206376" cy="2540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Oval 42"/>
              <p:cNvSpPr>
                <a:spLocks noChangeArrowheads="1"/>
              </p:cNvSpPr>
              <p:nvPr/>
            </p:nvSpPr>
            <p:spPr bwMode="auto">
              <a:xfrm>
                <a:off x="12981041" y="1408122"/>
                <a:ext cx="30162" cy="26988"/>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Oval 43"/>
              <p:cNvSpPr>
                <a:spLocks noChangeArrowheads="1"/>
              </p:cNvSpPr>
              <p:nvPr/>
            </p:nvSpPr>
            <p:spPr bwMode="auto">
              <a:xfrm>
                <a:off x="13050838" y="1408113"/>
                <a:ext cx="30162" cy="26988"/>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0" name="Group 69"/>
            <p:cNvGrpSpPr/>
            <p:nvPr/>
          </p:nvGrpSpPr>
          <p:grpSpPr>
            <a:xfrm>
              <a:off x="6896308" y="3533298"/>
              <a:ext cx="773430" cy="220344"/>
              <a:chOff x="4419600" y="1741297"/>
              <a:chExt cx="796299" cy="278974"/>
            </a:xfrm>
          </p:grpSpPr>
          <p:sp>
            <p:nvSpPr>
              <p:cNvPr id="71" name="Rectangle 40"/>
              <p:cNvSpPr>
                <a:spLocks noChangeArrowheads="1"/>
              </p:cNvSpPr>
              <p:nvPr/>
            </p:nvSpPr>
            <p:spPr bwMode="auto">
              <a:xfrm>
                <a:off x="4419600" y="1741297"/>
                <a:ext cx="796299" cy="278974"/>
              </a:xfrm>
              <a:prstGeom prst="rect">
                <a:avLst/>
              </a:prstGeom>
              <a:solidFill>
                <a:srgbClr val="1096D4"/>
              </a:solidFill>
              <a:ln w="2857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Rectangle 41"/>
              <p:cNvSpPr>
                <a:spLocks noChangeArrowheads="1"/>
              </p:cNvSpPr>
              <p:nvPr/>
            </p:nvSpPr>
            <p:spPr bwMode="auto">
              <a:xfrm>
                <a:off x="4486731" y="1852861"/>
                <a:ext cx="396625" cy="4881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Oval 42"/>
              <p:cNvSpPr>
                <a:spLocks noChangeArrowheads="1"/>
              </p:cNvSpPr>
              <p:nvPr/>
            </p:nvSpPr>
            <p:spPr bwMode="auto">
              <a:xfrm>
                <a:off x="4956613" y="1849796"/>
                <a:ext cx="57967" cy="51866"/>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Oval 43"/>
              <p:cNvSpPr>
                <a:spLocks noChangeArrowheads="1"/>
              </p:cNvSpPr>
              <p:nvPr/>
            </p:nvSpPr>
            <p:spPr bwMode="auto">
              <a:xfrm>
                <a:off x="5090753" y="1849778"/>
                <a:ext cx="57967" cy="51866"/>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cxnSp>
          <p:nvCxnSpPr>
            <p:cNvPr id="106" name="Straight Connector 105"/>
            <p:cNvCxnSpPr/>
            <p:nvPr/>
          </p:nvCxnSpPr>
          <p:spPr>
            <a:xfrm>
              <a:off x="6539161" y="2138883"/>
              <a:ext cx="0" cy="2048137"/>
            </a:xfrm>
            <a:prstGeom prst="line">
              <a:avLst/>
            </a:prstGeom>
            <a:ln w="19050" cmpd="sng">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07" name="TextBox 106"/>
            <p:cNvSpPr txBox="1"/>
            <p:nvPr/>
          </p:nvSpPr>
          <p:spPr>
            <a:xfrm>
              <a:off x="5226967" y="2060923"/>
              <a:ext cx="742511" cy="215444"/>
            </a:xfrm>
            <a:prstGeom prst="rect">
              <a:avLst/>
            </a:prstGeom>
            <a:noFill/>
          </p:spPr>
          <p:txBody>
            <a:bodyPr wrap="none" rtlCol="0">
              <a:spAutoFit/>
            </a:bodyPr>
            <a:lstStyle/>
            <a:p>
              <a:pPr marL="0" defTabSz="430213">
                <a:spcAft>
                  <a:spcPts val="400"/>
                </a:spcAft>
                <a:buSzPct val="100000"/>
              </a:pPr>
              <a:r>
                <a:rPr lang="en-US" sz="800" b="1" dirty="0" smtClean="0">
                  <a:solidFill>
                    <a:srgbClr val="000000"/>
                  </a:solidFill>
                  <a:latin typeface="HP Simplified" pitchFamily="34" charset="0"/>
                  <a:cs typeface="HP Simplified" pitchFamily="34" charset="0"/>
                </a:rPr>
                <a:t>Access Layer</a:t>
              </a:r>
            </a:p>
          </p:txBody>
        </p:sp>
        <p:sp>
          <p:nvSpPr>
            <p:cNvPr id="109" name="TextBox 108"/>
            <p:cNvSpPr txBox="1"/>
            <p:nvPr/>
          </p:nvSpPr>
          <p:spPr>
            <a:xfrm>
              <a:off x="5659981" y="2936003"/>
              <a:ext cx="732105" cy="564257"/>
            </a:xfrm>
            <a:prstGeom prst="rect">
              <a:avLst/>
            </a:prstGeom>
            <a:noFill/>
          </p:spPr>
          <p:txBody>
            <a:bodyPr wrap="square" rtlCol="0">
              <a:spAutoFit/>
            </a:bodyPr>
            <a:lstStyle/>
            <a:p>
              <a:pPr marL="0" defTabSz="430213">
                <a:spcAft>
                  <a:spcPts val="400"/>
                </a:spcAft>
                <a:buSzPct val="100000"/>
              </a:pPr>
              <a:r>
                <a:rPr lang="en-US" sz="800" dirty="0" smtClean="0">
                  <a:solidFill>
                    <a:srgbClr val="000000"/>
                  </a:solidFill>
                  <a:latin typeface="HP Simplified" pitchFamily="34" charset="0"/>
                  <a:cs typeface="HP Simplified" pitchFamily="34" charset="0"/>
                </a:rPr>
                <a:t>Controlled </a:t>
              </a:r>
            </a:p>
            <a:p>
              <a:pPr marL="0" defTabSz="430213">
                <a:spcAft>
                  <a:spcPts val="400"/>
                </a:spcAft>
                <a:buSzPct val="100000"/>
              </a:pPr>
              <a:r>
                <a:rPr lang="en-US" sz="800" dirty="0" smtClean="0">
                  <a:solidFill>
                    <a:srgbClr val="000000"/>
                  </a:solidFill>
                  <a:latin typeface="HP Simplified" pitchFamily="34" charset="0"/>
                  <a:cs typeface="HP Simplified" pitchFamily="34" charset="0"/>
                </a:rPr>
                <a:t>802.11ac</a:t>
              </a:r>
            </a:p>
            <a:p>
              <a:pPr marL="0" defTabSz="430213">
                <a:spcAft>
                  <a:spcPts val="400"/>
                </a:spcAft>
                <a:buSzPct val="100000"/>
              </a:pPr>
              <a:r>
                <a:rPr lang="en-US" sz="800" dirty="0" smtClean="0">
                  <a:solidFill>
                    <a:srgbClr val="000000"/>
                  </a:solidFill>
                  <a:latin typeface="HP Simplified" pitchFamily="34" charset="0"/>
                  <a:cs typeface="HP Simplified" pitchFamily="34" charset="0"/>
                </a:rPr>
                <a:t>Access point</a:t>
              </a:r>
            </a:p>
          </p:txBody>
        </p:sp>
        <p:sp>
          <p:nvSpPr>
            <p:cNvPr id="116" name="TextBox 115"/>
            <p:cNvSpPr txBox="1"/>
            <p:nvPr/>
          </p:nvSpPr>
          <p:spPr>
            <a:xfrm>
              <a:off x="5144083" y="3370474"/>
              <a:ext cx="402674" cy="215444"/>
            </a:xfrm>
            <a:prstGeom prst="rect">
              <a:avLst/>
            </a:prstGeom>
            <a:noFill/>
          </p:spPr>
          <p:txBody>
            <a:bodyPr wrap="none" rtlCol="0">
              <a:spAutoFit/>
            </a:bodyPr>
            <a:lstStyle/>
            <a:p>
              <a:pPr marL="0" defTabSz="430213">
                <a:spcAft>
                  <a:spcPts val="400"/>
                </a:spcAft>
                <a:buSzPct val="100000"/>
              </a:pPr>
              <a:r>
                <a:rPr lang="en-US" sz="800" dirty="0" smtClean="0">
                  <a:solidFill>
                    <a:srgbClr val="000000"/>
                  </a:solidFill>
                  <a:latin typeface="HP Simplified" pitchFamily="34" charset="0"/>
                  <a:cs typeface="HP Simplified" pitchFamily="34" charset="0"/>
                </a:rPr>
                <a:t>PoE+</a:t>
              </a:r>
            </a:p>
          </p:txBody>
        </p:sp>
        <p:sp>
          <p:nvSpPr>
            <p:cNvPr id="119" name="TextBox 118"/>
            <p:cNvSpPr txBox="1"/>
            <p:nvPr/>
          </p:nvSpPr>
          <p:spPr>
            <a:xfrm>
              <a:off x="6929226" y="2060923"/>
              <a:ext cx="663964" cy="215444"/>
            </a:xfrm>
            <a:prstGeom prst="rect">
              <a:avLst/>
            </a:prstGeom>
            <a:noFill/>
          </p:spPr>
          <p:txBody>
            <a:bodyPr wrap="none" rtlCol="0">
              <a:spAutoFit/>
            </a:bodyPr>
            <a:lstStyle/>
            <a:p>
              <a:pPr marL="0" defTabSz="430213">
                <a:spcAft>
                  <a:spcPts val="400"/>
                </a:spcAft>
                <a:buSzPct val="100000"/>
              </a:pPr>
              <a:r>
                <a:rPr lang="en-US" sz="800" b="1" dirty="0" smtClean="0">
                  <a:solidFill>
                    <a:srgbClr val="000000"/>
                  </a:solidFill>
                  <a:latin typeface="HP Simplified" pitchFamily="34" charset="0"/>
                  <a:cs typeface="HP Simplified" pitchFamily="34" charset="0"/>
                </a:rPr>
                <a:t>Core Layer</a:t>
              </a:r>
            </a:p>
          </p:txBody>
        </p:sp>
        <p:grpSp>
          <p:nvGrpSpPr>
            <p:cNvPr id="21" name="Group 38"/>
            <p:cNvGrpSpPr>
              <a:grpSpLocks noChangeAspect="1"/>
            </p:cNvGrpSpPr>
            <p:nvPr/>
          </p:nvGrpSpPr>
          <p:grpSpPr>
            <a:xfrm>
              <a:off x="6279057" y="1535640"/>
              <a:ext cx="556345" cy="502920"/>
              <a:chOff x="2362200" y="1276350"/>
              <a:chExt cx="2243357" cy="2027932"/>
            </a:xfrm>
          </p:grpSpPr>
          <p:grpSp>
            <p:nvGrpSpPr>
              <p:cNvPr id="22" name="Group 236"/>
              <p:cNvGrpSpPr/>
              <p:nvPr/>
            </p:nvGrpSpPr>
            <p:grpSpPr>
              <a:xfrm>
                <a:off x="2362200" y="1276350"/>
                <a:ext cx="1798740" cy="1382960"/>
                <a:chOff x="2362199" y="1276350"/>
                <a:chExt cx="2057053" cy="1382960"/>
              </a:xfrm>
            </p:grpSpPr>
            <p:sp>
              <p:nvSpPr>
                <p:cNvPr id="43" name="Freeform 6"/>
                <p:cNvSpPr>
                  <a:spLocks noEditPoints="1"/>
                </p:cNvSpPr>
                <p:nvPr/>
              </p:nvSpPr>
              <p:spPr bwMode="auto">
                <a:xfrm>
                  <a:off x="2362199" y="1276350"/>
                  <a:ext cx="2057053" cy="1382960"/>
                </a:xfrm>
                <a:custGeom>
                  <a:avLst/>
                  <a:gdLst/>
                  <a:ahLst/>
                  <a:cxnLst>
                    <a:cxn ang="0">
                      <a:pos x="21" y="216"/>
                    </a:cxn>
                    <a:cxn ang="0">
                      <a:pos x="0" y="194"/>
                    </a:cxn>
                    <a:cxn ang="0">
                      <a:pos x="0" y="0"/>
                    </a:cxn>
                    <a:cxn ang="0">
                      <a:pos x="302" y="0"/>
                    </a:cxn>
                    <a:cxn ang="0">
                      <a:pos x="324" y="21"/>
                    </a:cxn>
                    <a:cxn ang="0">
                      <a:pos x="324" y="216"/>
                    </a:cxn>
                    <a:cxn ang="0">
                      <a:pos x="21" y="216"/>
                    </a:cxn>
                    <a:cxn ang="0">
                      <a:pos x="266" y="21"/>
                    </a:cxn>
                    <a:cxn ang="0">
                      <a:pos x="21" y="21"/>
                    </a:cxn>
                    <a:cxn ang="0">
                      <a:pos x="21" y="194"/>
                    </a:cxn>
                    <a:cxn ang="0">
                      <a:pos x="266" y="194"/>
                    </a:cxn>
                    <a:cxn ang="0">
                      <a:pos x="266" y="21"/>
                    </a:cxn>
                  </a:cxnLst>
                  <a:rect l="0" t="0" r="r" b="b"/>
                  <a:pathLst>
                    <a:path w="324" h="216">
                      <a:moveTo>
                        <a:pt x="21" y="216"/>
                      </a:moveTo>
                      <a:cubicBezTo>
                        <a:pt x="10" y="216"/>
                        <a:pt x="0" y="206"/>
                        <a:pt x="0" y="194"/>
                      </a:cubicBezTo>
                      <a:cubicBezTo>
                        <a:pt x="0" y="0"/>
                        <a:pt x="0" y="0"/>
                        <a:pt x="0" y="0"/>
                      </a:cubicBezTo>
                      <a:cubicBezTo>
                        <a:pt x="302" y="0"/>
                        <a:pt x="302" y="0"/>
                        <a:pt x="302" y="0"/>
                      </a:cubicBezTo>
                      <a:cubicBezTo>
                        <a:pt x="314" y="0"/>
                        <a:pt x="324" y="9"/>
                        <a:pt x="324" y="21"/>
                      </a:cubicBezTo>
                      <a:cubicBezTo>
                        <a:pt x="324" y="216"/>
                        <a:pt x="324" y="216"/>
                        <a:pt x="324" y="216"/>
                      </a:cubicBezTo>
                      <a:lnTo>
                        <a:pt x="21" y="216"/>
                      </a:lnTo>
                      <a:close/>
                      <a:moveTo>
                        <a:pt x="266" y="21"/>
                      </a:moveTo>
                      <a:cubicBezTo>
                        <a:pt x="21" y="21"/>
                        <a:pt x="21" y="21"/>
                        <a:pt x="21" y="21"/>
                      </a:cubicBezTo>
                      <a:cubicBezTo>
                        <a:pt x="21" y="194"/>
                        <a:pt x="21" y="194"/>
                        <a:pt x="21" y="194"/>
                      </a:cubicBezTo>
                      <a:cubicBezTo>
                        <a:pt x="266" y="194"/>
                        <a:pt x="266" y="194"/>
                        <a:pt x="266" y="194"/>
                      </a:cubicBezTo>
                      <a:lnTo>
                        <a:pt x="266" y="21"/>
                      </a:lnTo>
                      <a:close/>
                    </a:path>
                  </a:pathLst>
                </a:custGeom>
                <a:solidFill>
                  <a:srgbClr val="0C95D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Rectangle 43"/>
                <p:cNvSpPr/>
                <p:nvPr/>
              </p:nvSpPr>
              <p:spPr>
                <a:xfrm>
                  <a:off x="2483141" y="1367406"/>
                  <a:ext cx="1619076" cy="11660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3" name="Rectangle 22"/>
              <p:cNvSpPr/>
              <p:nvPr/>
            </p:nvSpPr>
            <p:spPr>
              <a:xfrm>
                <a:off x="2499919" y="1879134"/>
                <a:ext cx="1526797" cy="6878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2499919" y="1375794"/>
                <a:ext cx="721453" cy="436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3301767" y="1375794"/>
                <a:ext cx="721453" cy="436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6" name="Group 244"/>
              <p:cNvGrpSpPr/>
              <p:nvPr/>
            </p:nvGrpSpPr>
            <p:grpSpPr>
              <a:xfrm>
                <a:off x="2687085" y="1426085"/>
                <a:ext cx="344488" cy="360363"/>
                <a:chOff x="3198813" y="738188"/>
                <a:chExt cx="344488" cy="360363"/>
              </a:xfrm>
            </p:grpSpPr>
            <p:sp>
              <p:nvSpPr>
                <p:cNvPr id="39" name="Freeform 5"/>
                <p:cNvSpPr>
                  <a:spLocks/>
                </p:cNvSpPr>
                <p:nvPr/>
              </p:nvSpPr>
              <p:spPr bwMode="auto">
                <a:xfrm>
                  <a:off x="3198813" y="976313"/>
                  <a:ext cx="344488" cy="122238"/>
                </a:xfrm>
                <a:custGeom>
                  <a:avLst/>
                  <a:gdLst/>
                  <a:ahLst/>
                  <a:cxnLst>
                    <a:cxn ang="0">
                      <a:pos x="0" y="0"/>
                    </a:cxn>
                    <a:cxn ang="0">
                      <a:pos x="75" y="18"/>
                    </a:cxn>
                    <a:cxn ang="0">
                      <a:pos x="151" y="0"/>
                    </a:cxn>
                    <a:cxn ang="0">
                      <a:pos x="151" y="0"/>
                    </a:cxn>
                    <a:cxn ang="0">
                      <a:pos x="151" y="36"/>
                    </a:cxn>
                    <a:cxn ang="0">
                      <a:pos x="151" y="36"/>
                    </a:cxn>
                    <a:cxn ang="0">
                      <a:pos x="75" y="54"/>
                    </a:cxn>
                    <a:cxn ang="0">
                      <a:pos x="0" y="36"/>
                    </a:cxn>
                    <a:cxn ang="0">
                      <a:pos x="0" y="36"/>
                    </a:cxn>
                    <a:cxn ang="0">
                      <a:pos x="0" y="0"/>
                    </a:cxn>
                  </a:cxnLst>
                  <a:rect l="0" t="0" r="r" b="b"/>
                  <a:pathLst>
                    <a:path w="151" h="54">
                      <a:moveTo>
                        <a:pt x="0" y="0"/>
                      </a:moveTo>
                      <a:cubicBezTo>
                        <a:pt x="0" y="10"/>
                        <a:pt x="34" y="18"/>
                        <a:pt x="75" y="18"/>
                      </a:cubicBezTo>
                      <a:cubicBezTo>
                        <a:pt x="117" y="18"/>
                        <a:pt x="151" y="10"/>
                        <a:pt x="151" y="0"/>
                      </a:cubicBezTo>
                      <a:cubicBezTo>
                        <a:pt x="151" y="0"/>
                        <a:pt x="151" y="0"/>
                        <a:pt x="151" y="0"/>
                      </a:cubicBezTo>
                      <a:cubicBezTo>
                        <a:pt x="151" y="36"/>
                        <a:pt x="151" y="36"/>
                        <a:pt x="151" y="36"/>
                      </a:cubicBezTo>
                      <a:cubicBezTo>
                        <a:pt x="151" y="36"/>
                        <a:pt x="151" y="36"/>
                        <a:pt x="151" y="36"/>
                      </a:cubicBezTo>
                      <a:cubicBezTo>
                        <a:pt x="151" y="46"/>
                        <a:pt x="117" y="54"/>
                        <a:pt x="75" y="54"/>
                      </a:cubicBezTo>
                      <a:cubicBezTo>
                        <a:pt x="34" y="54"/>
                        <a:pt x="0" y="46"/>
                        <a:pt x="0" y="36"/>
                      </a:cubicBezTo>
                      <a:cubicBezTo>
                        <a:pt x="0" y="36"/>
                        <a:pt x="0" y="36"/>
                        <a:pt x="0" y="36"/>
                      </a:cubicBezTo>
                      <a:lnTo>
                        <a:pt x="0" y="0"/>
                      </a:lnTo>
                      <a:close/>
                    </a:path>
                  </a:pathLst>
                </a:custGeom>
                <a:solidFill>
                  <a:srgbClr val="1096D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6"/>
                <p:cNvSpPr>
                  <a:spLocks/>
                </p:cNvSpPr>
                <p:nvPr/>
              </p:nvSpPr>
              <p:spPr bwMode="auto">
                <a:xfrm>
                  <a:off x="3198813" y="881063"/>
                  <a:ext cx="344488" cy="115888"/>
                </a:xfrm>
                <a:custGeom>
                  <a:avLst/>
                  <a:gdLst/>
                  <a:ahLst/>
                  <a:cxnLst>
                    <a:cxn ang="0">
                      <a:pos x="0" y="0"/>
                    </a:cxn>
                    <a:cxn ang="0">
                      <a:pos x="75" y="17"/>
                    </a:cxn>
                    <a:cxn ang="0">
                      <a:pos x="151" y="0"/>
                    </a:cxn>
                    <a:cxn ang="0">
                      <a:pos x="151" y="0"/>
                    </a:cxn>
                    <a:cxn ang="0">
                      <a:pos x="151" y="34"/>
                    </a:cxn>
                    <a:cxn ang="0">
                      <a:pos x="151" y="34"/>
                    </a:cxn>
                    <a:cxn ang="0">
                      <a:pos x="75" y="51"/>
                    </a:cxn>
                    <a:cxn ang="0">
                      <a:pos x="0" y="34"/>
                    </a:cxn>
                    <a:cxn ang="0">
                      <a:pos x="0" y="34"/>
                    </a:cxn>
                    <a:cxn ang="0">
                      <a:pos x="0" y="0"/>
                    </a:cxn>
                  </a:cxnLst>
                  <a:rect l="0" t="0" r="r" b="b"/>
                  <a:pathLst>
                    <a:path w="151" h="51">
                      <a:moveTo>
                        <a:pt x="0" y="0"/>
                      </a:moveTo>
                      <a:cubicBezTo>
                        <a:pt x="0" y="9"/>
                        <a:pt x="34" y="17"/>
                        <a:pt x="75" y="17"/>
                      </a:cubicBezTo>
                      <a:cubicBezTo>
                        <a:pt x="117" y="17"/>
                        <a:pt x="151" y="9"/>
                        <a:pt x="151" y="0"/>
                      </a:cubicBezTo>
                      <a:cubicBezTo>
                        <a:pt x="151" y="0"/>
                        <a:pt x="151" y="0"/>
                        <a:pt x="151" y="0"/>
                      </a:cubicBezTo>
                      <a:cubicBezTo>
                        <a:pt x="151" y="34"/>
                        <a:pt x="151" y="34"/>
                        <a:pt x="151" y="34"/>
                      </a:cubicBezTo>
                      <a:cubicBezTo>
                        <a:pt x="151" y="34"/>
                        <a:pt x="151" y="34"/>
                        <a:pt x="151" y="34"/>
                      </a:cubicBezTo>
                      <a:cubicBezTo>
                        <a:pt x="151" y="44"/>
                        <a:pt x="117" y="51"/>
                        <a:pt x="75" y="51"/>
                      </a:cubicBezTo>
                      <a:cubicBezTo>
                        <a:pt x="34" y="51"/>
                        <a:pt x="0" y="44"/>
                        <a:pt x="0" y="34"/>
                      </a:cubicBezTo>
                      <a:cubicBezTo>
                        <a:pt x="0" y="34"/>
                        <a:pt x="0" y="34"/>
                        <a:pt x="0" y="34"/>
                      </a:cubicBezTo>
                      <a:lnTo>
                        <a:pt x="0" y="0"/>
                      </a:lnTo>
                      <a:close/>
                    </a:path>
                  </a:pathLst>
                </a:custGeom>
                <a:solidFill>
                  <a:srgbClr val="1096D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7"/>
                <p:cNvSpPr>
                  <a:spLocks/>
                </p:cNvSpPr>
                <p:nvPr/>
              </p:nvSpPr>
              <p:spPr bwMode="auto">
                <a:xfrm>
                  <a:off x="3198813" y="776288"/>
                  <a:ext cx="344488" cy="117475"/>
                </a:xfrm>
                <a:custGeom>
                  <a:avLst/>
                  <a:gdLst/>
                  <a:ahLst/>
                  <a:cxnLst>
                    <a:cxn ang="0">
                      <a:pos x="0" y="0"/>
                    </a:cxn>
                    <a:cxn ang="0">
                      <a:pos x="75" y="18"/>
                    </a:cxn>
                    <a:cxn ang="0">
                      <a:pos x="151" y="0"/>
                    </a:cxn>
                    <a:cxn ang="0">
                      <a:pos x="151" y="0"/>
                    </a:cxn>
                    <a:cxn ang="0">
                      <a:pos x="151" y="35"/>
                    </a:cxn>
                    <a:cxn ang="0">
                      <a:pos x="151" y="35"/>
                    </a:cxn>
                    <a:cxn ang="0">
                      <a:pos x="75" y="52"/>
                    </a:cxn>
                    <a:cxn ang="0">
                      <a:pos x="0" y="35"/>
                    </a:cxn>
                    <a:cxn ang="0">
                      <a:pos x="0" y="35"/>
                    </a:cxn>
                    <a:cxn ang="0">
                      <a:pos x="0" y="0"/>
                    </a:cxn>
                  </a:cxnLst>
                  <a:rect l="0" t="0" r="r" b="b"/>
                  <a:pathLst>
                    <a:path w="151" h="52">
                      <a:moveTo>
                        <a:pt x="0" y="0"/>
                      </a:moveTo>
                      <a:cubicBezTo>
                        <a:pt x="0" y="10"/>
                        <a:pt x="34" y="18"/>
                        <a:pt x="75" y="18"/>
                      </a:cubicBezTo>
                      <a:cubicBezTo>
                        <a:pt x="117" y="18"/>
                        <a:pt x="151" y="10"/>
                        <a:pt x="151" y="0"/>
                      </a:cubicBezTo>
                      <a:cubicBezTo>
                        <a:pt x="151" y="0"/>
                        <a:pt x="151" y="0"/>
                        <a:pt x="151" y="0"/>
                      </a:cubicBezTo>
                      <a:cubicBezTo>
                        <a:pt x="151" y="35"/>
                        <a:pt x="151" y="35"/>
                        <a:pt x="151" y="35"/>
                      </a:cubicBezTo>
                      <a:cubicBezTo>
                        <a:pt x="151" y="35"/>
                        <a:pt x="151" y="35"/>
                        <a:pt x="151" y="35"/>
                      </a:cubicBezTo>
                      <a:cubicBezTo>
                        <a:pt x="151" y="45"/>
                        <a:pt x="117" y="52"/>
                        <a:pt x="75" y="52"/>
                      </a:cubicBezTo>
                      <a:cubicBezTo>
                        <a:pt x="34" y="52"/>
                        <a:pt x="0" y="45"/>
                        <a:pt x="0" y="35"/>
                      </a:cubicBezTo>
                      <a:cubicBezTo>
                        <a:pt x="0" y="35"/>
                        <a:pt x="0" y="35"/>
                        <a:pt x="0" y="35"/>
                      </a:cubicBezTo>
                      <a:lnTo>
                        <a:pt x="0" y="0"/>
                      </a:lnTo>
                      <a:close/>
                    </a:path>
                  </a:pathLst>
                </a:custGeom>
                <a:solidFill>
                  <a:srgbClr val="1096D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Oval 8"/>
                <p:cNvSpPr>
                  <a:spLocks noChangeArrowheads="1"/>
                </p:cNvSpPr>
                <p:nvPr/>
              </p:nvSpPr>
              <p:spPr bwMode="auto">
                <a:xfrm>
                  <a:off x="3208338" y="738188"/>
                  <a:ext cx="327025" cy="60325"/>
                </a:xfrm>
                <a:prstGeom prst="ellipse">
                  <a:avLst/>
                </a:prstGeom>
                <a:solidFill>
                  <a:srgbClr val="1096D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7" name="Group 262"/>
              <p:cNvGrpSpPr/>
              <p:nvPr/>
            </p:nvGrpSpPr>
            <p:grpSpPr>
              <a:xfrm>
                <a:off x="3362211" y="1409350"/>
                <a:ext cx="614168" cy="365401"/>
                <a:chOff x="1916723" y="3949700"/>
                <a:chExt cx="849923" cy="710223"/>
              </a:xfrm>
            </p:grpSpPr>
            <p:sp>
              <p:nvSpPr>
                <p:cNvPr id="35" name="Rectangle 34"/>
                <p:cNvSpPr/>
                <p:nvPr/>
              </p:nvSpPr>
              <p:spPr>
                <a:xfrm>
                  <a:off x="1916723" y="4299438"/>
                  <a:ext cx="175846" cy="3604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p:cNvSpPr/>
                <p:nvPr/>
              </p:nvSpPr>
              <p:spPr>
                <a:xfrm>
                  <a:off x="2133600" y="4146550"/>
                  <a:ext cx="175846" cy="5133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p:cNvSpPr/>
                <p:nvPr/>
              </p:nvSpPr>
              <p:spPr>
                <a:xfrm>
                  <a:off x="2362200" y="3949700"/>
                  <a:ext cx="175846" cy="7102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p:cNvSpPr/>
                <p:nvPr/>
              </p:nvSpPr>
              <p:spPr>
                <a:xfrm>
                  <a:off x="2590800" y="4216400"/>
                  <a:ext cx="175846" cy="4435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8" name="Group 282"/>
              <p:cNvGrpSpPr/>
              <p:nvPr/>
            </p:nvGrpSpPr>
            <p:grpSpPr>
              <a:xfrm>
                <a:off x="2438400" y="1774750"/>
                <a:ext cx="1474445" cy="774978"/>
                <a:chOff x="6152370" y="3698226"/>
                <a:chExt cx="1474445" cy="900208"/>
              </a:xfrm>
            </p:grpSpPr>
            <p:cxnSp>
              <p:nvCxnSpPr>
                <p:cNvPr id="32" name="Straight Arrow Connector 31"/>
                <p:cNvCxnSpPr>
                  <a:endCxn id="38" idx="2"/>
                </p:cNvCxnSpPr>
                <p:nvPr/>
              </p:nvCxnSpPr>
              <p:spPr>
                <a:xfrm flipV="1">
                  <a:off x="7072053" y="3698226"/>
                  <a:ext cx="554762" cy="614787"/>
                </a:xfrm>
                <a:prstGeom prst="straightConnector1">
                  <a:avLst/>
                </a:prstGeom>
                <a:ln w="28575" cap="rnd"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flipV="1">
                  <a:off x="6633353" y="4260158"/>
                  <a:ext cx="433417" cy="58141"/>
                </a:xfrm>
                <a:prstGeom prst="line">
                  <a:avLst/>
                </a:prstGeom>
                <a:ln w="28575" cap="rnd"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6152370" y="4265444"/>
                  <a:ext cx="470412" cy="332990"/>
                </a:xfrm>
                <a:prstGeom prst="line">
                  <a:avLst/>
                </a:prstGeom>
                <a:ln w="28575" cap="rnd"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29" name="Group 302"/>
              <p:cNvGrpSpPr/>
              <p:nvPr/>
            </p:nvGrpSpPr>
            <p:grpSpPr>
              <a:xfrm>
                <a:off x="3449275" y="2181137"/>
                <a:ext cx="1156282" cy="1123145"/>
                <a:chOff x="9144000" y="375016"/>
                <a:chExt cx="3389152" cy="3292022"/>
              </a:xfrm>
            </p:grpSpPr>
            <p:sp>
              <p:nvSpPr>
                <p:cNvPr id="30" name="Freeform 24"/>
                <p:cNvSpPr>
                  <a:spLocks/>
                </p:cNvSpPr>
                <p:nvPr/>
              </p:nvSpPr>
              <p:spPr bwMode="auto">
                <a:xfrm>
                  <a:off x="9144000" y="2326722"/>
                  <a:ext cx="3389152" cy="1340316"/>
                </a:xfrm>
                <a:custGeom>
                  <a:avLst/>
                  <a:gdLst/>
                  <a:ahLst/>
                  <a:cxnLst>
                    <a:cxn ang="0">
                      <a:pos x="256" y="5"/>
                    </a:cxn>
                    <a:cxn ang="0">
                      <a:pos x="63" y="5"/>
                    </a:cxn>
                    <a:cxn ang="0">
                      <a:pos x="55" y="5"/>
                    </a:cxn>
                    <a:cxn ang="0">
                      <a:pos x="13" y="5"/>
                    </a:cxn>
                    <a:cxn ang="0">
                      <a:pos x="13" y="46"/>
                    </a:cxn>
                    <a:cxn ang="0">
                      <a:pos x="13" y="79"/>
                    </a:cxn>
                    <a:cxn ang="0">
                      <a:pos x="13" y="157"/>
                    </a:cxn>
                    <a:cxn ang="0">
                      <a:pos x="55" y="190"/>
                    </a:cxn>
                    <a:cxn ang="0">
                      <a:pos x="213" y="190"/>
                    </a:cxn>
                    <a:cxn ang="0">
                      <a:pos x="256" y="190"/>
                    </a:cxn>
                    <a:cxn ang="0">
                      <a:pos x="290" y="190"/>
                    </a:cxn>
                    <a:cxn ang="0">
                      <a:pos x="290" y="157"/>
                    </a:cxn>
                    <a:cxn ang="0">
                      <a:pos x="290" y="93"/>
                    </a:cxn>
                    <a:cxn ang="0">
                      <a:pos x="290" y="46"/>
                    </a:cxn>
                    <a:cxn ang="0">
                      <a:pos x="256" y="5"/>
                    </a:cxn>
                  </a:cxnLst>
                  <a:rect l="0" t="0" r="r" b="b"/>
                  <a:pathLst>
                    <a:path w="320" h="190">
                      <a:moveTo>
                        <a:pt x="256" y="5"/>
                      </a:moveTo>
                      <a:cubicBezTo>
                        <a:pt x="0" y="5"/>
                        <a:pt x="63" y="5"/>
                        <a:pt x="63" y="5"/>
                      </a:cubicBezTo>
                      <a:cubicBezTo>
                        <a:pt x="12" y="5"/>
                        <a:pt x="55" y="5"/>
                        <a:pt x="55" y="5"/>
                      </a:cubicBezTo>
                      <a:cubicBezTo>
                        <a:pt x="13" y="5"/>
                        <a:pt x="13" y="5"/>
                        <a:pt x="13" y="5"/>
                      </a:cubicBezTo>
                      <a:cubicBezTo>
                        <a:pt x="13" y="46"/>
                        <a:pt x="13" y="46"/>
                        <a:pt x="13" y="46"/>
                      </a:cubicBezTo>
                      <a:cubicBezTo>
                        <a:pt x="13" y="112"/>
                        <a:pt x="13" y="79"/>
                        <a:pt x="13" y="79"/>
                      </a:cubicBezTo>
                      <a:cubicBezTo>
                        <a:pt x="13" y="182"/>
                        <a:pt x="13" y="157"/>
                        <a:pt x="13" y="157"/>
                      </a:cubicBezTo>
                      <a:cubicBezTo>
                        <a:pt x="13" y="174"/>
                        <a:pt x="30" y="190"/>
                        <a:pt x="55" y="190"/>
                      </a:cubicBezTo>
                      <a:cubicBezTo>
                        <a:pt x="320" y="190"/>
                        <a:pt x="213" y="190"/>
                        <a:pt x="213" y="190"/>
                      </a:cubicBezTo>
                      <a:cubicBezTo>
                        <a:pt x="256" y="190"/>
                        <a:pt x="256" y="190"/>
                        <a:pt x="256" y="190"/>
                      </a:cubicBezTo>
                      <a:cubicBezTo>
                        <a:pt x="290" y="190"/>
                        <a:pt x="290" y="190"/>
                        <a:pt x="290" y="190"/>
                      </a:cubicBezTo>
                      <a:cubicBezTo>
                        <a:pt x="290" y="157"/>
                        <a:pt x="290" y="157"/>
                        <a:pt x="290" y="157"/>
                      </a:cubicBezTo>
                      <a:cubicBezTo>
                        <a:pt x="290" y="65"/>
                        <a:pt x="290" y="93"/>
                        <a:pt x="290" y="93"/>
                      </a:cubicBezTo>
                      <a:cubicBezTo>
                        <a:pt x="290" y="0"/>
                        <a:pt x="290" y="46"/>
                        <a:pt x="290" y="46"/>
                      </a:cubicBezTo>
                      <a:cubicBezTo>
                        <a:pt x="290" y="21"/>
                        <a:pt x="273" y="5"/>
                        <a:pt x="256" y="5"/>
                      </a:cubicBezTo>
                      <a:close/>
                    </a:path>
                  </a:pathLst>
                </a:custGeom>
                <a:solidFill>
                  <a:srgbClr val="1498D5"/>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4"/>
                <p:cNvSpPr>
                  <a:spLocks/>
                </p:cNvSpPr>
                <p:nvPr/>
              </p:nvSpPr>
              <p:spPr bwMode="auto">
                <a:xfrm rot="21282589">
                  <a:off x="9792717" y="375016"/>
                  <a:ext cx="1797040" cy="1845180"/>
                </a:xfrm>
                <a:custGeom>
                  <a:avLst/>
                  <a:gdLst/>
                  <a:ahLst/>
                  <a:cxnLst>
                    <a:cxn ang="0">
                      <a:pos x="2" y="34"/>
                    </a:cxn>
                    <a:cxn ang="0">
                      <a:pos x="38" y="1"/>
                    </a:cxn>
                    <a:cxn ang="0">
                      <a:pos x="69" y="39"/>
                    </a:cxn>
                    <a:cxn ang="0">
                      <a:pos x="33" y="72"/>
                    </a:cxn>
                    <a:cxn ang="0">
                      <a:pos x="2" y="34"/>
                    </a:cxn>
                  </a:cxnLst>
                  <a:rect l="0" t="0" r="r" b="b"/>
                  <a:pathLst>
                    <a:path w="71" h="73">
                      <a:moveTo>
                        <a:pt x="2" y="34"/>
                      </a:moveTo>
                      <a:cubicBezTo>
                        <a:pt x="4" y="9"/>
                        <a:pt x="15" y="0"/>
                        <a:pt x="38" y="1"/>
                      </a:cubicBezTo>
                      <a:cubicBezTo>
                        <a:pt x="62" y="3"/>
                        <a:pt x="71" y="14"/>
                        <a:pt x="69" y="39"/>
                      </a:cubicBezTo>
                      <a:cubicBezTo>
                        <a:pt x="67" y="64"/>
                        <a:pt x="56" y="73"/>
                        <a:pt x="33" y="72"/>
                      </a:cubicBezTo>
                      <a:cubicBezTo>
                        <a:pt x="9" y="70"/>
                        <a:pt x="0" y="59"/>
                        <a:pt x="2" y="34"/>
                      </a:cubicBezTo>
                    </a:path>
                  </a:pathLst>
                </a:custGeom>
                <a:solidFill>
                  <a:srgbClr val="1095D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11" name="TextBox 10"/>
            <p:cNvSpPr txBox="1"/>
            <p:nvPr/>
          </p:nvSpPr>
          <p:spPr>
            <a:xfrm>
              <a:off x="4394653" y="1475017"/>
              <a:ext cx="1898622" cy="430887"/>
            </a:xfrm>
            <a:prstGeom prst="rect">
              <a:avLst/>
            </a:prstGeom>
            <a:noFill/>
          </p:spPr>
          <p:txBody>
            <a:bodyPr wrap="square" rtlCol="0">
              <a:spAutoFit/>
            </a:bodyPr>
            <a:lstStyle/>
            <a:p>
              <a:pPr marL="0" algn="ctr" defTabSz="430213">
                <a:spcAft>
                  <a:spcPts val="400"/>
                </a:spcAft>
                <a:buSzPct val="100000"/>
              </a:pPr>
              <a:r>
                <a:rPr lang="en-US" sz="1100" b="1" dirty="0" smtClean="0">
                  <a:solidFill>
                    <a:schemeClr val="accent1"/>
                  </a:solidFill>
                  <a:latin typeface="HP Simplified" pitchFamily="34" charset="0"/>
                  <a:cs typeface="HP Simplified" pitchFamily="34" charset="0"/>
                </a:rPr>
                <a:t>  HP Intelligent Management Center</a:t>
              </a:r>
            </a:p>
          </p:txBody>
        </p:sp>
        <p:sp>
          <p:nvSpPr>
            <p:cNvPr id="126" name="TextBox 125"/>
            <p:cNvSpPr txBox="1"/>
            <p:nvPr/>
          </p:nvSpPr>
          <p:spPr>
            <a:xfrm>
              <a:off x="6594203" y="3226496"/>
              <a:ext cx="1401430" cy="246221"/>
            </a:xfrm>
            <a:prstGeom prst="rect">
              <a:avLst/>
            </a:prstGeom>
            <a:noFill/>
          </p:spPr>
          <p:txBody>
            <a:bodyPr wrap="square" rtlCol="0">
              <a:spAutoFit/>
            </a:bodyPr>
            <a:lstStyle/>
            <a:p>
              <a:pPr marL="0" algn="ctr" defTabSz="430213">
                <a:spcAft>
                  <a:spcPts val="400"/>
                </a:spcAft>
                <a:buSzPct val="100000"/>
              </a:pPr>
              <a:r>
                <a:rPr lang="en-US" sz="1000" b="1" dirty="0" smtClean="0">
                  <a:solidFill>
                    <a:schemeClr val="accent1"/>
                  </a:solidFill>
                  <a:latin typeface="HP Simplified" pitchFamily="34" charset="0"/>
                  <a:cs typeface="HP Simplified" pitchFamily="34" charset="0"/>
                </a:rPr>
                <a:t>HP SDN Controller</a:t>
              </a:r>
            </a:p>
          </p:txBody>
        </p:sp>
        <p:grpSp>
          <p:nvGrpSpPr>
            <p:cNvPr id="129" name="Group 128"/>
            <p:cNvGrpSpPr/>
            <p:nvPr/>
          </p:nvGrpSpPr>
          <p:grpSpPr>
            <a:xfrm>
              <a:off x="6885392" y="2997288"/>
              <a:ext cx="773430" cy="220344"/>
              <a:chOff x="4419600" y="1741297"/>
              <a:chExt cx="796299" cy="278974"/>
            </a:xfrm>
          </p:grpSpPr>
          <p:sp>
            <p:nvSpPr>
              <p:cNvPr id="130" name="Rectangle 40"/>
              <p:cNvSpPr>
                <a:spLocks noChangeArrowheads="1"/>
              </p:cNvSpPr>
              <p:nvPr/>
            </p:nvSpPr>
            <p:spPr bwMode="auto">
              <a:xfrm>
                <a:off x="4419600" y="1741297"/>
                <a:ext cx="796299" cy="278974"/>
              </a:xfrm>
              <a:prstGeom prst="rect">
                <a:avLst/>
              </a:prstGeom>
              <a:solidFill>
                <a:srgbClr val="1096D4"/>
              </a:solidFill>
              <a:ln w="2857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Rectangle 41"/>
              <p:cNvSpPr>
                <a:spLocks noChangeArrowheads="1"/>
              </p:cNvSpPr>
              <p:nvPr/>
            </p:nvSpPr>
            <p:spPr bwMode="auto">
              <a:xfrm>
                <a:off x="4486731" y="1852861"/>
                <a:ext cx="396625" cy="4881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Oval 42"/>
              <p:cNvSpPr>
                <a:spLocks noChangeArrowheads="1"/>
              </p:cNvSpPr>
              <p:nvPr/>
            </p:nvSpPr>
            <p:spPr bwMode="auto">
              <a:xfrm>
                <a:off x="4956613" y="1849796"/>
                <a:ext cx="57967" cy="51866"/>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Oval 43"/>
              <p:cNvSpPr>
                <a:spLocks noChangeArrowheads="1"/>
              </p:cNvSpPr>
              <p:nvPr/>
            </p:nvSpPr>
            <p:spPr bwMode="auto">
              <a:xfrm>
                <a:off x="5090753" y="1849778"/>
                <a:ext cx="57967" cy="51866"/>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38" name="Round Diagonal Corner Rectangle 137"/>
            <p:cNvSpPr/>
            <p:nvPr/>
          </p:nvSpPr>
          <p:spPr>
            <a:xfrm flipH="1">
              <a:off x="6709105" y="2291141"/>
              <a:ext cx="518992" cy="321957"/>
            </a:xfrm>
            <a:prstGeom prst="round2DiagRect">
              <a:avLst/>
            </a:prstGeom>
            <a:solidFill>
              <a:schemeClr val="bg1"/>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ectangle 138"/>
            <p:cNvSpPr/>
            <p:nvPr/>
          </p:nvSpPr>
          <p:spPr>
            <a:xfrm>
              <a:off x="6820987" y="2608166"/>
              <a:ext cx="907621" cy="215444"/>
            </a:xfrm>
            <a:prstGeom prst="rect">
              <a:avLst/>
            </a:prstGeom>
          </p:spPr>
          <p:txBody>
            <a:bodyPr wrap="none">
              <a:spAutoFit/>
            </a:bodyPr>
            <a:lstStyle/>
            <a:p>
              <a:pPr algn="ctr" defTabSz="430213">
                <a:spcAft>
                  <a:spcPts val="400"/>
                </a:spcAft>
                <a:buSzPct val="100000"/>
              </a:pPr>
              <a:r>
                <a:rPr lang="en-US" sz="800" dirty="0" smtClean="0">
                  <a:solidFill>
                    <a:srgbClr val="000000"/>
                  </a:solidFill>
                  <a:latin typeface="HP Simplified" pitchFamily="34" charset="0"/>
                  <a:cs typeface="HP Simplified" pitchFamily="34" charset="0"/>
                </a:rPr>
                <a:t>SDN Applications</a:t>
              </a:r>
            </a:p>
          </p:txBody>
        </p:sp>
        <p:sp>
          <p:nvSpPr>
            <p:cNvPr id="140" name="Round Diagonal Corner Rectangle 139"/>
            <p:cNvSpPr/>
            <p:nvPr/>
          </p:nvSpPr>
          <p:spPr>
            <a:xfrm flipH="1">
              <a:off x="7268989" y="2299517"/>
              <a:ext cx="518992" cy="321957"/>
            </a:xfrm>
            <a:prstGeom prst="round2DiagRect">
              <a:avLst/>
            </a:prstGeom>
            <a:solidFill>
              <a:schemeClr val="bg1"/>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1" name="Picture 140"/>
            <p:cNvPicPr>
              <a:picLocks noChangeAspect="1" noChangeArrowheads="1"/>
            </p:cNvPicPr>
            <p:nvPr/>
          </p:nvPicPr>
          <p:blipFill rotWithShape="1">
            <a:blip r:embed="rId6">
              <a:clrChange>
                <a:clrFrom>
                  <a:srgbClr val="FFFFFF"/>
                </a:clrFrom>
                <a:clrTo>
                  <a:srgbClr val="FFFFFF">
                    <a:alpha val="0"/>
                  </a:srgbClr>
                </a:clrTo>
              </a:clrChange>
            </a:blip>
            <a:srcRect l="25456" t="35202" r="25089" b="36518"/>
            <a:stretch/>
          </p:blipFill>
          <p:spPr bwMode="auto">
            <a:xfrm>
              <a:off x="6777269" y="2313842"/>
              <a:ext cx="427010" cy="240569"/>
            </a:xfrm>
            <a:prstGeom prst="rect">
              <a:avLst/>
            </a:prstGeom>
            <a:noFill/>
          </p:spPr>
        </p:pic>
        <p:sp>
          <p:nvSpPr>
            <p:cNvPr id="142" name="Freeform 5"/>
            <p:cNvSpPr>
              <a:spLocks noChangeAspect="1" noEditPoints="1"/>
            </p:cNvSpPr>
            <p:nvPr/>
          </p:nvSpPr>
          <p:spPr bwMode="auto">
            <a:xfrm>
              <a:off x="7445277" y="2327856"/>
              <a:ext cx="184962" cy="240569"/>
            </a:xfrm>
            <a:custGeom>
              <a:avLst/>
              <a:gdLst/>
              <a:ahLst/>
              <a:cxnLst>
                <a:cxn ang="0">
                  <a:pos x="259" y="153"/>
                </a:cxn>
                <a:cxn ang="0">
                  <a:pos x="238" y="153"/>
                </a:cxn>
                <a:cxn ang="0">
                  <a:pos x="238" y="99"/>
                </a:cxn>
                <a:cxn ang="0">
                  <a:pos x="138" y="0"/>
                </a:cxn>
                <a:cxn ang="0">
                  <a:pos x="39" y="99"/>
                </a:cxn>
                <a:cxn ang="0">
                  <a:pos x="39" y="153"/>
                </a:cxn>
                <a:cxn ang="0">
                  <a:pos x="0" y="153"/>
                </a:cxn>
                <a:cxn ang="0">
                  <a:pos x="0" y="312"/>
                </a:cxn>
                <a:cxn ang="0">
                  <a:pos x="21" y="334"/>
                </a:cxn>
                <a:cxn ang="0">
                  <a:pos x="280" y="334"/>
                </a:cxn>
                <a:cxn ang="0">
                  <a:pos x="280" y="174"/>
                </a:cxn>
                <a:cxn ang="0">
                  <a:pos x="259" y="153"/>
                </a:cxn>
                <a:cxn ang="0">
                  <a:pos x="81" y="99"/>
                </a:cxn>
                <a:cxn ang="0">
                  <a:pos x="138" y="43"/>
                </a:cxn>
                <a:cxn ang="0">
                  <a:pos x="195" y="99"/>
                </a:cxn>
                <a:cxn ang="0">
                  <a:pos x="195" y="153"/>
                </a:cxn>
                <a:cxn ang="0">
                  <a:pos x="81" y="153"/>
                </a:cxn>
                <a:cxn ang="0">
                  <a:pos x="81" y="99"/>
                </a:cxn>
              </a:cxnLst>
              <a:rect l="0" t="0" r="r" b="b"/>
              <a:pathLst>
                <a:path w="280" h="334">
                  <a:moveTo>
                    <a:pt x="259" y="153"/>
                  </a:moveTo>
                  <a:cubicBezTo>
                    <a:pt x="238" y="153"/>
                    <a:pt x="238" y="153"/>
                    <a:pt x="238" y="153"/>
                  </a:cubicBezTo>
                  <a:cubicBezTo>
                    <a:pt x="238" y="99"/>
                    <a:pt x="238" y="99"/>
                    <a:pt x="238" y="99"/>
                  </a:cubicBezTo>
                  <a:cubicBezTo>
                    <a:pt x="238" y="45"/>
                    <a:pt x="193" y="0"/>
                    <a:pt x="138" y="0"/>
                  </a:cubicBezTo>
                  <a:cubicBezTo>
                    <a:pt x="83" y="0"/>
                    <a:pt x="39" y="45"/>
                    <a:pt x="39" y="99"/>
                  </a:cubicBezTo>
                  <a:cubicBezTo>
                    <a:pt x="39" y="153"/>
                    <a:pt x="39" y="153"/>
                    <a:pt x="39" y="153"/>
                  </a:cubicBezTo>
                  <a:cubicBezTo>
                    <a:pt x="0" y="153"/>
                    <a:pt x="0" y="153"/>
                    <a:pt x="0" y="153"/>
                  </a:cubicBezTo>
                  <a:cubicBezTo>
                    <a:pt x="0" y="312"/>
                    <a:pt x="0" y="312"/>
                    <a:pt x="0" y="312"/>
                  </a:cubicBezTo>
                  <a:cubicBezTo>
                    <a:pt x="0" y="324"/>
                    <a:pt x="9" y="334"/>
                    <a:pt x="21" y="334"/>
                  </a:cubicBezTo>
                  <a:cubicBezTo>
                    <a:pt x="280" y="334"/>
                    <a:pt x="280" y="334"/>
                    <a:pt x="280" y="334"/>
                  </a:cubicBezTo>
                  <a:cubicBezTo>
                    <a:pt x="280" y="174"/>
                    <a:pt x="280" y="174"/>
                    <a:pt x="280" y="174"/>
                  </a:cubicBezTo>
                  <a:cubicBezTo>
                    <a:pt x="280" y="162"/>
                    <a:pt x="271" y="153"/>
                    <a:pt x="259" y="153"/>
                  </a:cubicBezTo>
                  <a:moveTo>
                    <a:pt x="81" y="99"/>
                  </a:moveTo>
                  <a:cubicBezTo>
                    <a:pt x="81" y="68"/>
                    <a:pt x="107" y="43"/>
                    <a:pt x="138" y="43"/>
                  </a:cubicBezTo>
                  <a:cubicBezTo>
                    <a:pt x="169" y="43"/>
                    <a:pt x="195" y="68"/>
                    <a:pt x="195" y="99"/>
                  </a:cubicBezTo>
                  <a:cubicBezTo>
                    <a:pt x="195" y="153"/>
                    <a:pt x="195" y="153"/>
                    <a:pt x="195" y="153"/>
                  </a:cubicBezTo>
                  <a:cubicBezTo>
                    <a:pt x="81" y="153"/>
                    <a:pt x="81" y="153"/>
                    <a:pt x="81" y="153"/>
                  </a:cubicBezTo>
                  <a:lnTo>
                    <a:pt x="81" y="9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14" name="Rounded Rectangle 113"/>
          <p:cNvSpPr/>
          <p:nvPr/>
        </p:nvSpPr>
        <p:spPr>
          <a:xfrm>
            <a:off x="703163" y="2238252"/>
            <a:ext cx="2895600" cy="1229231"/>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r>
              <a:rPr lang="en-US" dirty="0" smtClean="0"/>
              <a:t>Limited IT staff?</a:t>
            </a:r>
          </a:p>
          <a:p>
            <a:pPr algn="ctr"/>
            <a:r>
              <a:rPr lang="en-US" dirty="0" smtClean="0"/>
              <a:t>Moving to cloud?</a:t>
            </a:r>
          </a:p>
          <a:p>
            <a:pPr algn="ctr"/>
            <a:endParaRPr lang="en-US" dirty="0"/>
          </a:p>
        </p:txBody>
      </p:sp>
      <p:sp>
        <p:nvSpPr>
          <p:cNvPr id="137" name="Rounded Rectangle 136"/>
          <p:cNvSpPr/>
          <p:nvPr/>
        </p:nvSpPr>
        <p:spPr>
          <a:xfrm>
            <a:off x="4745725" y="2244702"/>
            <a:ext cx="2895600" cy="1229231"/>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r>
              <a:rPr lang="en-US" dirty="0" smtClean="0"/>
              <a:t>Need more scalability?</a:t>
            </a:r>
          </a:p>
          <a:p>
            <a:pPr algn="ctr"/>
            <a:r>
              <a:rPr lang="en-US" dirty="0" smtClean="0"/>
              <a:t>Need granular control?</a:t>
            </a:r>
          </a:p>
          <a:p>
            <a:pPr algn="ctr"/>
            <a:endParaRPr lang="en-US" dirty="0"/>
          </a:p>
        </p:txBody>
      </p:sp>
    </p:spTree>
    <p:extLst>
      <p:ext uri="{BB962C8B-B14F-4D97-AF65-F5344CB8AC3E}">
        <p14:creationId xmlns:p14="http://schemas.microsoft.com/office/powerpoint/2010/main" val="3162444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wipe(left)">
                                      <p:cBhvr>
                                        <p:cTn id="11" dur="500"/>
                                        <p:tgtEl>
                                          <p:spTgt spid="1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8" fill="hold" nodeType="clickEffect">
                                  <p:stCondLst>
                                    <p:cond delay="0"/>
                                  </p:stCondLst>
                                  <p:childTnLst>
                                    <p:animEffect transition="out" filter="wipe(left)">
                                      <p:cBhvr>
                                        <p:cTn id="15" dur="500"/>
                                        <p:tgtEl>
                                          <p:spTgt spid="113"/>
                                        </p:tgtEl>
                                      </p:cBhvr>
                                    </p:animEffect>
                                    <p:set>
                                      <p:cBhvr>
                                        <p:cTn id="16" dur="1" fill="hold">
                                          <p:stCondLst>
                                            <p:cond delay="499"/>
                                          </p:stCondLst>
                                        </p:cTn>
                                        <p:tgtEl>
                                          <p:spTgt spid="113"/>
                                        </p:tgtEl>
                                        <p:attrNameLst>
                                          <p:attrName>style.visibility</p:attrName>
                                        </p:attrNameLst>
                                      </p:cBhvr>
                                      <p:to>
                                        <p:strVal val="hidden"/>
                                      </p:to>
                                    </p:se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37"/>
                                        </p:tgtEl>
                                        <p:attrNameLst>
                                          <p:attrName>style.visibility</p:attrName>
                                        </p:attrNameLst>
                                      </p:cBhvr>
                                      <p:to>
                                        <p:strVal val="visible"/>
                                      </p:to>
                                    </p:set>
                                    <p:animEffect transition="in" filter="wipe(left)">
                                      <p:cBhvr>
                                        <p:cTn id="20"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Studies</a:t>
            </a:r>
            <a:endParaRPr lang="en-US" dirty="0"/>
          </a:p>
        </p:txBody>
      </p:sp>
      <p:sp>
        <p:nvSpPr>
          <p:cNvPr id="5" name="Subtitle 4"/>
          <p:cNvSpPr>
            <a:spLocks noGrp="1"/>
          </p:cNvSpPr>
          <p:nvPr>
            <p:ph type="subTitle" idx="1"/>
          </p:nvPr>
        </p:nvSpPr>
        <p:spPr/>
        <p:txBody>
          <a:bodyPr/>
          <a:lstStyle/>
          <a:p>
            <a:r>
              <a:rPr lang="en-US" dirty="0" smtClean="0"/>
              <a:t>Building customer confidence by sharing stories of HP networking solutions.</a:t>
            </a:r>
            <a:endParaRPr lang="en-US"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21" t="27169" r="24297" b="15463"/>
          <a:stretch/>
        </p:blipFill>
        <p:spPr bwMode="auto">
          <a:xfrm>
            <a:off x="4681948" y="1195870"/>
            <a:ext cx="2121367" cy="14595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71" y="1203185"/>
            <a:ext cx="1841143" cy="26985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ound Diagonal Corner Rectangle 7"/>
          <p:cNvSpPr/>
          <p:nvPr/>
        </p:nvSpPr>
        <p:spPr>
          <a:xfrm flipH="1">
            <a:off x="938518" y="4003629"/>
            <a:ext cx="721895" cy="272716"/>
          </a:xfrm>
          <a:prstGeom prst="round2Diag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bg2"/>
                </a:solidFill>
                <a:hlinkClick r:id="rId5"/>
              </a:rPr>
              <a:t>download</a:t>
            </a:r>
            <a:endParaRPr lang="en-US" sz="900" b="1" dirty="0">
              <a:solidFill>
                <a:schemeClr val="bg2"/>
              </a:solidFill>
            </a:endParaRPr>
          </a:p>
        </p:txBody>
      </p:sp>
      <p:pic>
        <p:nvPicPr>
          <p:cNvPr id="61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2799" y="1203185"/>
            <a:ext cx="1948272" cy="26985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ound Diagonal Corner Rectangle 12"/>
          <p:cNvSpPr/>
          <p:nvPr/>
        </p:nvSpPr>
        <p:spPr>
          <a:xfrm flipH="1">
            <a:off x="3070263" y="4004755"/>
            <a:ext cx="721895" cy="272716"/>
          </a:xfrm>
          <a:prstGeom prst="round2Diag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bg2"/>
                </a:solidFill>
                <a:hlinkClick r:id="rId7"/>
              </a:rPr>
              <a:t>download</a:t>
            </a:r>
            <a:endParaRPr lang="en-US" sz="900" b="1" dirty="0">
              <a:solidFill>
                <a:schemeClr val="bg2"/>
              </a:solidFill>
            </a:endParaRPr>
          </a:p>
        </p:txBody>
      </p:sp>
      <p:sp>
        <p:nvSpPr>
          <p:cNvPr id="14" name="Round Diagonal Corner Rectangle 13"/>
          <p:cNvSpPr/>
          <p:nvPr/>
        </p:nvSpPr>
        <p:spPr>
          <a:xfrm flipH="1">
            <a:off x="5381683" y="2805864"/>
            <a:ext cx="721895" cy="272716"/>
          </a:xfrm>
          <a:prstGeom prst="round2Diag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bg2"/>
                </a:solidFill>
                <a:hlinkClick r:id="rId8"/>
              </a:rPr>
              <a:t>play</a:t>
            </a:r>
            <a:endParaRPr lang="en-US" sz="900" b="1" dirty="0">
              <a:solidFill>
                <a:schemeClr val="bg2"/>
              </a:solidFill>
            </a:endParaRPr>
          </a:p>
        </p:txBody>
      </p:sp>
      <p:pic>
        <p:nvPicPr>
          <p:cNvPr id="12" name="Picture 2">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27750" y="2507212"/>
            <a:ext cx="2157830" cy="1464623"/>
          </a:xfrm>
          <a:prstGeom prst="rect">
            <a:avLst/>
          </a:prstGeom>
          <a:noFill/>
          <a:ln>
            <a:noFill/>
          </a:ln>
          <a:effectLst>
            <a:outerShdw blurRad="292100" dist="139700" dir="2700000" algn="ctr" rotWithShape="0">
              <a:srgbClr val="000000">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ound Diagonal Corner Rectangle 14">
            <a:hlinkClick r:id="rId9"/>
          </p:cNvPr>
          <p:cNvSpPr/>
          <p:nvPr/>
        </p:nvSpPr>
        <p:spPr>
          <a:xfrm flipH="1">
            <a:off x="7414256" y="4139987"/>
            <a:ext cx="721895" cy="272716"/>
          </a:xfrm>
          <a:prstGeom prst="round2Diag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chemeClr val="bg2"/>
                </a:solidFill>
                <a:hlinkClick r:id="rId9"/>
              </a:rPr>
              <a:t>play</a:t>
            </a:r>
            <a:endParaRPr lang="en-US" sz="900" b="1" dirty="0">
              <a:solidFill>
                <a:schemeClr val="bg2"/>
              </a:solidFill>
            </a:endParaRPr>
          </a:p>
        </p:txBody>
      </p:sp>
    </p:spTree>
    <p:extLst>
      <p:ext uri="{BB962C8B-B14F-4D97-AF65-F5344CB8AC3E}">
        <p14:creationId xmlns:p14="http://schemas.microsoft.com/office/powerpoint/2010/main" val="953451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3687277795"/>
      </p:ext>
    </p:extLst>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p:nvPr>
        </p:nvSpPr>
        <p:spPr>
          <a:xfrm>
            <a:off x="329184" y="238328"/>
            <a:ext cx="8522716" cy="2006703"/>
          </a:xfrm>
        </p:spPr>
        <p:txBody>
          <a:bodyPr/>
          <a:lstStyle/>
          <a:p>
            <a:r>
              <a:rPr lang="en-US" dirty="0" smtClean="0"/>
              <a:t>One-to-One and Common Core Online Testing</a:t>
            </a:r>
            <a:endParaRPr lang="en-US" dirty="0"/>
          </a:p>
        </p:txBody>
      </p:sp>
    </p:spTree>
    <p:extLst>
      <p:ext uri="{BB962C8B-B14F-4D97-AF65-F5344CB8AC3E}">
        <p14:creationId xmlns:p14="http://schemas.microsoft.com/office/powerpoint/2010/main" val="2123845151"/>
      </p:ext>
    </p:extLst>
  </p:cSld>
  <p:clrMapOvr>
    <a:masterClrMapping/>
  </p:clrMapOvr>
  <p:transition spd="slow">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extBox 18"/>
          <p:cNvSpPr txBox="1"/>
          <p:nvPr/>
        </p:nvSpPr>
        <p:spPr>
          <a:xfrm flipH="1">
            <a:off x="392664" y="1333008"/>
            <a:ext cx="3367876" cy="1099032"/>
          </a:xfrm>
          <a:prstGeom prst="round2DiagRect">
            <a:avLst>
              <a:gd name="adj1" fmla="val 3867"/>
              <a:gd name="adj2" fmla="val 0"/>
            </a:avLst>
          </a:prstGeom>
          <a:noFill/>
          <a:ln>
            <a:solidFill>
              <a:schemeClr val="accent1"/>
            </a:solidFill>
          </a:ln>
        </p:spPr>
        <p:txBody>
          <a:bodyPr wrap="square" rtlCol="0">
            <a:spAutoFit/>
          </a:bodyPr>
          <a:lstStyle/>
          <a:p>
            <a:pPr marL="182880"/>
            <a:endParaRPr lang="en-US" sz="1400" b="1" dirty="0">
              <a:solidFill>
                <a:prstClr val="white"/>
              </a:solidFill>
            </a:endParaRPr>
          </a:p>
        </p:txBody>
      </p:sp>
      <p:sp>
        <p:nvSpPr>
          <p:cNvPr id="21" name="TextBox 20"/>
          <p:cNvSpPr txBox="1"/>
          <p:nvPr/>
        </p:nvSpPr>
        <p:spPr>
          <a:xfrm flipH="1">
            <a:off x="392662" y="2631272"/>
            <a:ext cx="3368847" cy="1300487"/>
          </a:xfrm>
          <a:prstGeom prst="round2DiagRect">
            <a:avLst>
              <a:gd name="adj1" fmla="val 3867"/>
              <a:gd name="adj2" fmla="val 0"/>
            </a:avLst>
          </a:prstGeom>
          <a:noFill/>
          <a:ln>
            <a:solidFill>
              <a:schemeClr val="accent1"/>
            </a:solidFill>
          </a:ln>
        </p:spPr>
        <p:txBody>
          <a:bodyPr wrap="square" rtlCol="0">
            <a:spAutoFit/>
          </a:bodyPr>
          <a:lstStyle/>
          <a:p>
            <a:pPr marL="182880"/>
            <a:endParaRPr lang="en-US" sz="1400" b="1" dirty="0">
              <a:solidFill>
                <a:prstClr val="white"/>
              </a:solidFill>
            </a:endParaRPr>
          </a:p>
        </p:txBody>
      </p:sp>
      <p:sp>
        <p:nvSpPr>
          <p:cNvPr id="2" name="Subtitle 1"/>
          <p:cNvSpPr>
            <a:spLocks noGrp="1"/>
          </p:cNvSpPr>
          <p:nvPr>
            <p:ph type="subTitle" idx="1"/>
          </p:nvPr>
        </p:nvSpPr>
        <p:spPr>
          <a:xfrm>
            <a:off x="329183" y="720130"/>
            <a:ext cx="8573747" cy="276999"/>
          </a:xfrm>
        </p:spPr>
        <p:txBody>
          <a:bodyPr/>
          <a:lstStyle/>
          <a:p>
            <a:r>
              <a:rPr lang="en-US" dirty="0" smtClean="0"/>
              <a:t>802.11ac access points provide next-generation technology</a:t>
            </a:r>
            <a:endParaRPr lang="en-US" dirty="0"/>
          </a:p>
        </p:txBody>
      </p:sp>
      <p:sp>
        <p:nvSpPr>
          <p:cNvPr id="3" name="Title 2"/>
          <p:cNvSpPr>
            <a:spLocks noGrp="1"/>
          </p:cNvSpPr>
          <p:nvPr>
            <p:ph type="title"/>
          </p:nvPr>
        </p:nvSpPr>
        <p:spPr>
          <a:xfrm>
            <a:off x="329183" y="235064"/>
            <a:ext cx="8719813" cy="430887"/>
          </a:xfrm>
        </p:spPr>
        <p:txBody>
          <a:bodyPr/>
          <a:lstStyle/>
          <a:p>
            <a:r>
              <a:rPr lang="en-US" dirty="0" smtClean="0"/>
              <a:t>Delivering wired experience for wireless users</a:t>
            </a:r>
            <a:endParaRPr lang="en-US" dirty="0"/>
          </a:p>
        </p:txBody>
      </p:sp>
      <p:pic>
        <p:nvPicPr>
          <p:cNvPr id="7" name="Picture 2" descr="C:\Users\schwarje\Documents\Nanaimo\Photos\Professional\G1277800111201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86998" y="1471089"/>
            <a:ext cx="1124455" cy="981085"/>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6" name="Group 15"/>
          <p:cNvGrpSpPr>
            <a:grpSpLocks noChangeAspect="1"/>
          </p:cNvGrpSpPr>
          <p:nvPr/>
        </p:nvGrpSpPr>
        <p:grpSpPr>
          <a:xfrm>
            <a:off x="1291575" y="2987665"/>
            <a:ext cx="1816305" cy="756367"/>
            <a:chOff x="5302692" y="1743283"/>
            <a:chExt cx="2543568" cy="1059223"/>
          </a:xfrm>
        </p:grpSpPr>
        <p:pic>
          <p:nvPicPr>
            <p:cNvPr id="10" name="Picture 16"/>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302692" y="1743283"/>
              <a:ext cx="1276243" cy="865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7"/>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578935" y="1947420"/>
              <a:ext cx="1267325" cy="855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 name="Rectangle 13"/>
          <p:cNvSpPr/>
          <p:nvPr/>
        </p:nvSpPr>
        <p:spPr>
          <a:xfrm>
            <a:off x="4389120" y="1554480"/>
            <a:ext cx="4191610" cy="1723549"/>
          </a:xfrm>
          <a:prstGeom prst="rect">
            <a:avLst/>
          </a:prstGeom>
        </p:spPr>
        <p:txBody>
          <a:bodyPr wrap="square">
            <a:spAutoFit/>
          </a:bodyPr>
          <a:lstStyle/>
          <a:p>
            <a:pPr marL="228600" indent="-228600">
              <a:spcAft>
                <a:spcPts val="600"/>
              </a:spcAft>
              <a:buFont typeface="Arial" panose="020B0604020202020204" pitchFamily="34" charset="0"/>
              <a:buChar char="•"/>
            </a:pPr>
            <a:r>
              <a:rPr lang="en-US" sz="1600" dirty="0" smtClean="0">
                <a:solidFill>
                  <a:srgbClr val="000000"/>
                </a:solidFill>
                <a:cs typeface="HP Simplified" pitchFamily="34" charset="0"/>
              </a:rPr>
              <a:t>Improves user experience with</a:t>
            </a:r>
            <a:br>
              <a:rPr lang="en-US" sz="1600" dirty="0" smtClean="0">
                <a:solidFill>
                  <a:srgbClr val="000000"/>
                </a:solidFill>
                <a:cs typeface="HP Simplified" pitchFamily="34" charset="0"/>
              </a:rPr>
            </a:br>
            <a:r>
              <a:rPr lang="en-US" sz="1600" dirty="0" smtClean="0">
                <a:solidFill>
                  <a:srgbClr val="000000"/>
                </a:solidFill>
                <a:cs typeface="HP Simplified" pitchFamily="34" charset="0"/>
              </a:rPr>
              <a:t>IEEE 802.11ac speeds</a:t>
            </a:r>
          </a:p>
          <a:p>
            <a:pPr marL="228600" lvl="2" indent="-228600">
              <a:spcAft>
                <a:spcPts val="600"/>
              </a:spcAft>
              <a:buFont typeface="Arial" panose="020B0604020202020204" pitchFamily="34" charset="0"/>
              <a:buChar char="•"/>
            </a:pPr>
            <a:r>
              <a:rPr lang="en-US" sz="1600" dirty="0" smtClean="0">
                <a:solidFill>
                  <a:prstClr val="black"/>
                </a:solidFill>
              </a:rPr>
              <a:t>Simplifies </a:t>
            </a:r>
            <a:r>
              <a:rPr lang="en-US" sz="1600" dirty="0">
                <a:solidFill>
                  <a:prstClr val="black"/>
                </a:solidFill>
              </a:rPr>
              <a:t>deployment with unified wired &amp; wireless wall jack </a:t>
            </a:r>
            <a:r>
              <a:rPr lang="en-US" sz="1600" dirty="0" smtClean="0">
                <a:solidFill>
                  <a:prstClr val="black"/>
                </a:solidFill>
              </a:rPr>
              <a:t>form-factor</a:t>
            </a:r>
          </a:p>
          <a:p>
            <a:pPr marL="228600" lvl="2" indent="-228600">
              <a:spcAft>
                <a:spcPts val="600"/>
              </a:spcAft>
              <a:buFont typeface="Arial" panose="020B0604020202020204" pitchFamily="34" charset="0"/>
              <a:buChar char="•"/>
            </a:pPr>
            <a:r>
              <a:rPr lang="en-US" sz="1600" dirty="0" smtClean="0">
                <a:solidFill>
                  <a:srgbClr val="000000"/>
                </a:solidFill>
                <a:cs typeface="HP Simplified" pitchFamily="34" charset="0"/>
              </a:rPr>
              <a:t>Provides investment protection with </a:t>
            </a:r>
            <a:r>
              <a:rPr lang="en-US" sz="1600" dirty="0" err="1" smtClean="0">
                <a:solidFill>
                  <a:srgbClr val="000000"/>
                </a:solidFill>
                <a:cs typeface="HP Simplified" pitchFamily="34" charset="0"/>
              </a:rPr>
              <a:t>OpenFlow</a:t>
            </a:r>
            <a:r>
              <a:rPr lang="en-US" sz="1600" dirty="0" smtClean="0">
                <a:solidFill>
                  <a:srgbClr val="000000"/>
                </a:solidFill>
                <a:cs typeface="HP Simplified" pitchFamily="34" charset="0"/>
              </a:rPr>
              <a:t> support and Lifetime Warranty 2.0</a:t>
            </a:r>
            <a:endParaRPr lang="en-US" sz="1600" dirty="0">
              <a:solidFill>
                <a:srgbClr val="000000"/>
              </a:solidFill>
              <a:cs typeface="HP Simplified" pitchFamily="34" charset="0"/>
            </a:endParaRPr>
          </a:p>
        </p:txBody>
      </p:sp>
      <p:cxnSp>
        <p:nvCxnSpPr>
          <p:cNvPr id="15" name="Straight Connector 14"/>
          <p:cNvCxnSpPr/>
          <p:nvPr/>
        </p:nvCxnSpPr>
        <p:spPr>
          <a:xfrm>
            <a:off x="688308" y="4154477"/>
            <a:ext cx="7772400" cy="0"/>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flipH="1">
            <a:off x="392667" y="1240920"/>
            <a:ext cx="3368847" cy="332006"/>
          </a:xfrm>
          <a:prstGeom prst="round2DiagRect">
            <a:avLst/>
          </a:prstGeom>
          <a:solidFill>
            <a:schemeClr val="tx2"/>
          </a:solidFill>
        </p:spPr>
        <p:txBody>
          <a:bodyPr wrap="square" rtlCol="0">
            <a:spAutoFit/>
          </a:bodyPr>
          <a:lstStyle/>
          <a:p>
            <a:pPr marL="182880" algn="ctr"/>
            <a:r>
              <a:rPr lang="en-US" sz="1350" b="1" dirty="0" smtClean="0">
                <a:solidFill>
                  <a:prstClr val="white"/>
                </a:solidFill>
              </a:rPr>
              <a:t>HP 560 Access Points</a:t>
            </a:r>
            <a:endParaRPr lang="en-US" sz="1350" b="1" dirty="0">
              <a:solidFill>
                <a:prstClr val="white"/>
              </a:solidFill>
            </a:endParaRPr>
          </a:p>
        </p:txBody>
      </p:sp>
      <p:sp>
        <p:nvSpPr>
          <p:cNvPr id="22" name="TextBox 21"/>
          <p:cNvSpPr txBox="1"/>
          <p:nvPr/>
        </p:nvSpPr>
        <p:spPr>
          <a:xfrm flipH="1">
            <a:off x="392667" y="2627608"/>
            <a:ext cx="3368845" cy="332006"/>
          </a:xfrm>
          <a:prstGeom prst="round2DiagRect">
            <a:avLst/>
          </a:prstGeom>
          <a:solidFill>
            <a:schemeClr val="tx2"/>
          </a:solidFill>
        </p:spPr>
        <p:txBody>
          <a:bodyPr wrap="square" rtlCol="0">
            <a:spAutoFit/>
          </a:bodyPr>
          <a:lstStyle/>
          <a:p>
            <a:pPr marL="182880" algn="ctr"/>
            <a:r>
              <a:rPr lang="en-US" sz="1350" b="1" dirty="0" smtClean="0">
                <a:solidFill>
                  <a:prstClr val="white"/>
                </a:solidFill>
              </a:rPr>
              <a:t>HP 517 Unified  Wall Jack</a:t>
            </a:r>
            <a:endParaRPr lang="en-US" sz="1350" b="1" dirty="0">
              <a:solidFill>
                <a:prstClr val="white"/>
              </a:solidFill>
            </a:endParaRPr>
          </a:p>
        </p:txBody>
      </p:sp>
      <p:sp>
        <p:nvSpPr>
          <p:cNvPr id="5" name="Rectangle 4"/>
          <p:cNvSpPr/>
          <p:nvPr/>
        </p:nvSpPr>
        <p:spPr>
          <a:xfrm>
            <a:off x="714799" y="2212502"/>
            <a:ext cx="2973696" cy="246221"/>
          </a:xfrm>
          <a:prstGeom prst="rect">
            <a:avLst/>
          </a:prstGeom>
        </p:spPr>
        <p:txBody>
          <a:bodyPr wrap="square">
            <a:spAutoFit/>
          </a:bodyPr>
          <a:lstStyle/>
          <a:p>
            <a:pPr marL="182880" indent="-182880"/>
            <a:r>
              <a:rPr lang="en-US" sz="1000" dirty="0">
                <a:solidFill>
                  <a:prstClr val="black"/>
                </a:solidFill>
              </a:rPr>
              <a:t>Dual 3x3:3 combo 802.11ac AP powered by </a:t>
            </a:r>
            <a:r>
              <a:rPr lang="en-US" sz="1000" dirty="0" err="1">
                <a:solidFill>
                  <a:prstClr val="black"/>
                </a:solidFill>
              </a:rPr>
              <a:t>PoE</a:t>
            </a:r>
            <a:endParaRPr lang="en-US" sz="1000" dirty="0">
              <a:solidFill>
                <a:prstClr val="black"/>
              </a:solidFill>
            </a:endParaRPr>
          </a:p>
        </p:txBody>
      </p:sp>
      <p:sp>
        <p:nvSpPr>
          <p:cNvPr id="23" name="Rectangle 22"/>
          <p:cNvSpPr/>
          <p:nvPr/>
        </p:nvSpPr>
        <p:spPr>
          <a:xfrm>
            <a:off x="746562" y="3679093"/>
            <a:ext cx="3123388" cy="246221"/>
          </a:xfrm>
          <a:prstGeom prst="rect">
            <a:avLst/>
          </a:prstGeom>
        </p:spPr>
        <p:txBody>
          <a:bodyPr wrap="square">
            <a:spAutoFit/>
          </a:bodyPr>
          <a:lstStyle/>
          <a:p>
            <a:pPr>
              <a:spcAft>
                <a:spcPts val="400"/>
              </a:spcAft>
            </a:pPr>
            <a:r>
              <a:rPr lang="en-US" sz="1000" dirty="0">
                <a:solidFill>
                  <a:srgbClr val="000000"/>
                </a:solidFill>
                <a:cs typeface="HP Simplified" pitchFamily="34" charset="0"/>
              </a:rPr>
              <a:t>4 </a:t>
            </a:r>
            <a:r>
              <a:rPr lang="en-US" sz="1000" dirty="0" err="1">
                <a:solidFill>
                  <a:srgbClr val="000000"/>
                </a:solidFill>
                <a:cs typeface="HP Simplified" pitchFamily="34" charset="0"/>
              </a:rPr>
              <a:t>GbE</a:t>
            </a:r>
            <a:r>
              <a:rPr lang="en-US" sz="1000" dirty="0">
                <a:solidFill>
                  <a:srgbClr val="000000"/>
                </a:solidFill>
                <a:cs typeface="HP Simplified" pitchFamily="34" charset="0"/>
              </a:rPr>
              <a:t> ports for VoIP phones </a:t>
            </a:r>
            <a:r>
              <a:rPr lang="en-US" sz="1000" dirty="0" smtClean="0">
                <a:solidFill>
                  <a:srgbClr val="000000"/>
                </a:solidFill>
                <a:cs typeface="HP Simplified" pitchFamily="34" charset="0"/>
              </a:rPr>
              <a:t>&amp; IPTV </a:t>
            </a:r>
            <a:r>
              <a:rPr lang="en-US" sz="1000" dirty="0">
                <a:solidFill>
                  <a:srgbClr val="000000"/>
                </a:solidFill>
                <a:cs typeface="HP Simplified" pitchFamily="34" charset="0"/>
              </a:rPr>
              <a:t>equipment</a:t>
            </a:r>
          </a:p>
        </p:txBody>
      </p:sp>
      <p:pic>
        <p:nvPicPr>
          <p:cNvPr id="24" name="Picture 25"/>
          <p:cNvPicPr>
            <a:picLocks noChangeAspect="1"/>
          </p:cNvPicPr>
          <p:nvPr/>
        </p:nvPicPr>
        <p:blipFill>
          <a:blip r:embed="rId6" cstate="email">
            <a:duotone>
              <a:schemeClr val="accent2">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a:fillRect/>
          </a:stretch>
        </p:blipFill>
        <p:spPr bwMode="auto">
          <a:xfrm>
            <a:off x="3476562" y="1249098"/>
            <a:ext cx="274320" cy="249469"/>
          </a:xfrm>
          <a:prstGeom prst="rect">
            <a:avLst/>
          </a:prstGeom>
          <a:noFill/>
          <a:ln>
            <a:noFill/>
          </a:ln>
          <a:effectLst>
            <a:outerShdw blurRad="508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p:cNvPicPr>
            <a:picLocks noChangeAspect="1"/>
          </p:cNvPicPr>
          <p:nvPr/>
        </p:nvPicPr>
        <p:blipFill>
          <a:blip r:embed="rId6" cstate="email">
            <a:duotone>
              <a:schemeClr val="accent2">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a:fillRect/>
          </a:stretch>
        </p:blipFill>
        <p:spPr bwMode="auto">
          <a:xfrm>
            <a:off x="3487192" y="2627608"/>
            <a:ext cx="274320" cy="249469"/>
          </a:xfrm>
          <a:prstGeom prst="rect">
            <a:avLst/>
          </a:prstGeom>
          <a:noFill/>
          <a:ln>
            <a:noFill/>
          </a:ln>
          <a:effectLst>
            <a:outerShdw blurRad="508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4460073" y="4182383"/>
            <a:ext cx="3253211" cy="519629"/>
          </a:xfrm>
          <a:prstGeom prst="rect">
            <a:avLst/>
          </a:prstGeom>
          <a:noFill/>
          <a:effectLst/>
        </p:spPr>
        <p:txBody>
          <a:bodyPr wrap="square" rtlCol="0">
            <a:spAutoFit/>
          </a:bodyPr>
          <a:lstStyle/>
          <a:p>
            <a:pPr algn="ctr">
              <a:lnSpc>
                <a:spcPct val="85000"/>
              </a:lnSpc>
            </a:pPr>
            <a:r>
              <a:rPr lang="en-US" sz="2200" b="1" cap="small" dirty="0">
                <a:solidFill>
                  <a:srgbClr val="0096D6"/>
                </a:solidFill>
                <a:cs typeface="Arial" pitchFamily="34" charset="0"/>
              </a:rPr>
              <a:t>28% </a:t>
            </a:r>
            <a:r>
              <a:rPr lang="en-US" sz="1600" dirty="0">
                <a:solidFill>
                  <a:prstClr val="black"/>
                </a:solidFill>
                <a:cs typeface="Arial" pitchFamily="34" charset="0"/>
              </a:rPr>
              <a:t>more</a:t>
            </a:r>
            <a:r>
              <a:rPr lang="en-US" sz="2200" cap="small" dirty="0">
                <a:solidFill>
                  <a:prstClr val="black"/>
                </a:solidFill>
                <a:cs typeface="Arial" pitchFamily="34" charset="0"/>
              </a:rPr>
              <a:t> </a:t>
            </a:r>
            <a:r>
              <a:rPr lang="en-US" sz="1600" dirty="0">
                <a:solidFill>
                  <a:prstClr val="black"/>
                </a:solidFill>
                <a:cs typeface="Arial" pitchFamily="34" charset="0"/>
              </a:rPr>
              <a:t>clients </a:t>
            </a:r>
            <a:r>
              <a:rPr lang="en-US" sz="1600" baseline="30000" dirty="0">
                <a:solidFill>
                  <a:prstClr val="black"/>
                </a:solidFill>
                <a:cs typeface="Arial" pitchFamily="34" charset="0"/>
              </a:rPr>
              <a:t>2</a:t>
            </a:r>
            <a:endParaRPr lang="en-US" sz="1600" cap="small" baseline="30000" dirty="0">
              <a:solidFill>
                <a:prstClr val="black"/>
              </a:solidFill>
              <a:cs typeface="Arial" pitchFamily="34" charset="0"/>
            </a:endParaRPr>
          </a:p>
          <a:p>
            <a:pPr algn="ctr">
              <a:lnSpc>
                <a:spcPct val="85000"/>
              </a:lnSpc>
            </a:pPr>
            <a:endParaRPr lang="en-US" sz="1600" baseline="30000" dirty="0">
              <a:solidFill>
                <a:prstClr val="black"/>
              </a:solidFill>
            </a:endParaRPr>
          </a:p>
        </p:txBody>
      </p:sp>
      <p:sp>
        <p:nvSpPr>
          <p:cNvPr id="29" name="TextBox 28"/>
          <p:cNvSpPr txBox="1"/>
          <p:nvPr/>
        </p:nvSpPr>
        <p:spPr>
          <a:xfrm>
            <a:off x="1481274" y="4172821"/>
            <a:ext cx="3253211" cy="519629"/>
          </a:xfrm>
          <a:prstGeom prst="rect">
            <a:avLst/>
          </a:prstGeom>
          <a:noFill/>
          <a:effectLst/>
        </p:spPr>
        <p:txBody>
          <a:bodyPr wrap="square" rtlCol="0">
            <a:spAutoFit/>
          </a:bodyPr>
          <a:lstStyle/>
          <a:p>
            <a:pPr algn="ctr">
              <a:lnSpc>
                <a:spcPct val="85000"/>
              </a:lnSpc>
            </a:pPr>
            <a:r>
              <a:rPr lang="en-US" sz="2200" b="1" cap="small" dirty="0" smtClean="0">
                <a:solidFill>
                  <a:srgbClr val="0096D6"/>
                </a:solidFill>
                <a:cs typeface="Arial" pitchFamily="34" charset="0"/>
              </a:rPr>
              <a:t>3x </a:t>
            </a:r>
            <a:r>
              <a:rPr lang="en-US" sz="1600" dirty="0" smtClean="0">
                <a:solidFill>
                  <a:prstClr val="black"/>
                </a:solidFill>
                <a:cs typeface="Arial" pitchFamily="34" charset="0"/>
              </a:rPr>
              <a:t>faster than 802.11n</a:t>
            </a:r>
            <a:r>
              <a:rPr lang="en-US" sz="1600" baseline="30000" dirty="0">
                <a:solidFill>
                  <a:prstClr val="black"/>
                </a:solidFill>
                <a:cs typeface="Arial" pitchFamily="34" charset="0"/>
              </a:rPr>
              <a:t>1</a:t>
            </a:r>
            <a:endParaRPr lang="en-US" sz="1600" cap="small" baseline="30000" dirty="0">
              <a:solidFill>
                <a:prstClr val="black"/>
              </a:solidFill>
              <a:cs typeface="Arial" pitchFamily="34" charset="0"/>
            </a:endParaRPr>
          </a:p>
          <a:p>
            <a:pPr algn="ctr">
              <a:lnSpc>
                <a:spcPct val="85000"/>
              </a:lnSpc>
            </a:pPr>
            <a:endParaRPr lang="en-US" sz="1600" baseline="30000" dirty="0">
              <a:solidFill>
                <a:prstClr val="black"/>
              </a:solidFill>
            </a:endParaRPr>
          </a:p>
        </p:txBody>
      </p:sp>
      <p:sp>
        <p:nvSpPr>
          <p:cNvPr id="30" name="TextBox 29"/>
          <p:cNvSpPr txBox="1"/>
          <p:nvPr/>
        </p:nvSpPr>
        <p:spPr>
          <a:xfrm>
            <a:off x="5811098" y="4645478"/>
            <a:ext cx="2045639" cy="359073"/>
          </a:xfrm>
          <a:prstGeom prst="rect">
            <a:avLst/>
          </a:prstGeom>
          <a:noFill/>
        </p:spPr>
        <p:txBody>
          <a:bodyPr wrap="square" rtlCol="0">
            <a:spAutoFit/>
          </a:bodyPr>
          <a:lstStyle/>
          <a:p>
            <a:pPr defTabSz="430213">
              <a:spcAft>
                <a:spcPts val="400"/>
              </a:spcAft>
              <a:buSzPct val="100000"/>
            </a:pPr>
            <a:r>
              <a:rPr lang="en-US" sz="700" baseline="30000" dirty="0" smtClean="0">
                <a:solidFill>
                  <a:prstClr val="white">
                    <a:lumMod val="50000"/>
                  </a:prstClr>
                </a:solidFill>
                <a:cs typeface="HP Simplified" pitchFamily="34" charset="0"/>
              </a:rPr>
              <a:t>1</a:t>
            </a:r>
            <a:r>
              <a:rPr lang="en-US" sz="700" dirty="0" smtClean="0">
                <a:solidFill>
                  <a:prstClr val="white">
                    <a:lumMod val="50000"/>
                  </a:prstClr>
                </a:solidFill>
                <a:cs typeface="HP Simplified" pitchFamily="34" charset="0"/>
              </a:rPr>
              <a:t> 450Mbps </a:t>
            </a:r>
            <a:r>
              <a:rPr lang="en-US" sz="700" dirty="0" err="1" smtClean="0">
                <a:solidFill>
                  <a:prstClr val="white">
                    <a:lumMod val="50000"/>
                  </a:prstClr>
                </a:solidFill>
                <a:cs typeface="HP Simplified" pitchFamily="34" charset="0"/>
              </a:rPr>
              <a:t>vs</a:t>
            </a:r>
            <a:r>
              <a:rPr lang="en-US" sz="700" dirty="0" smtClean="0">
                <a:solidFill>
                  <a:prstClr val="white">
                    <a:lumMod val="50000"/>
                  </a:prstClr>
                </a:solidFill>
                <a:cs typeface="HP Simplified" pitchFamily="34" charset="0"/>
              </a:rPr>
              <a:t> 1.3Gbps theoretical</a:t>
            </a:r>
            <a:endParaRPr lang="en-US" sz="700" dirty="0">
              <a:solidFill>
                <a:prstClr val="white">
                  <a:lumMod val="50000"/>
                </a:prstClr>
              </a:solidFill>
              <a:cs typeface="HP Simplified" pitchFamily="34" charset="0"/>
            </a:endParaRPr>
          </a:p>
          <a:p>
            <a:pPr defTabSz="430213">
              <a:spcAft>
                <a:spcPts val="400"/>
              </a:spcAft>
              <a:buSzPct val="100000"/>
            </a:pPr>
            <a:r>
              <a:rPr lang="en-US" sz="700" baseline="30000" dirty="0" smtClean="0">
                <a:solidFill>
                  <a:prstClr val="white">
                    <a:lumMod val="50000"/>
                  </a:prstClr>
                </a:solidFill>
                <a:cs typeface="HP Simplified" pitchFamily="34" charset="0"/>
              </a:rPr>
              <a:t>2</a:t>
            </a:r>
            <a:r>
              <a:rPr lang="en-US" sz="700" dirty="0" smtClean="0">
                <a:solidFill>
                  <a:prstClr val="white">
                    <a:lumMod val="50000"/>
                  </a:prstClr>
                </a:solidFill>
                <a:cs typeface="HP Simplified" pitchFamily="34" charset="0"/>
              </a:rPr>
              <a:t> HP 560 </a:t>
            </a:r>
            <a:r>
              <a:rPr lang="en-US" sz="700" dirty="0" err="1">
                <a:solidFill>
                  <a:prstClr val="white">
                    <a:lumMod val="50000"/>
                  </a:prstClr>
                </a:solidFill>
                <a:cs typeface="HP Simplified" pitchFamily="34" charset="0"/>
              </a:rPr>
              <a:t>v</a:t>
            </a:r>
            <a:r>
              <a:rPr lang="en-US" sz="700" dirty="0" err="1" smtClean="0">
                <a:solidFill>
                  <a:prstClr val="white">
                    <a:lumMod val="50000"/>
                  </a:prstClr>
                </a:solidFill>
                <a:cs typeface="HP Simplified" pitchFamily="34" charset="0"/>
              </a:rPr>
              <a:t>s</a:t>
            </a:r>
            <a:r>
              <a:rPr lang="en-US" sz="700" dirty="0" smtClean="0">
                <a:solidFill>
                  <a:prstClr val="white">
                    <a:lumMod val="50000"/>
                  </a:prstClr>
                </a:solidFill>
                <a:cs typeface="HP Simplified" pitchFamily="34" charset="0"/>
              </a:rPr>
              <a:t> Aruba 225 &amp; Cisco </a:t>
            </a:r>
            <a:r>
              <a:rPr lang="en-US" sz="700" dirty="0" err="1" smtClean="0">
                <a:solidFill>
                  <a:prstClr val="white">
                    <a:lumMod val="50000"/>
                  </a:prstClr>
                </a:solidFill>
                <a:cs typeface="HP Simplified" pitchFamily="34" charset="0"/>
              </a:rPr>
              <a:t>Aironet</a:t>
            </a:r>
            <a:r>
              <a:rPr lang="en-US" sz="700" dirty="0" smtClean="0">
                <a:solidFill>
                  <a:prstClr val="white">
                    <a:lumMod val="50000"/>
                  </a:prstClr>
                </a:solidFill>
                <a:cs typeface="HP Simplified" pitchFamily="34" charset="0"/>
              </a:rPr>
              <a:t> 3600</a:t>
            </a:r>
          </a:p>
        </p:txBody>
      </p:sp>
      <p:pic>
        <p:nvPicPr>
          <p:cNvPr id="31" name="Picture 2" descr="http://www.openflow.org/img/newlogo7.png"/>
          <p:cNvPicPr>
            <a:picLocks noChangeAspect="1" noChangeArrowheads="1"/>
          </p:cNvPicPr>
          <p:nvPr/>
        </p:nvPicPr>
        <p:blipFill>
          <a:blip r:embed="rId8" cstate="print"/>
          <a:srcRect/>
          <a:stretch>
            <a:fillRect/>
          </a:stretch>
        </p:blipFill>
        <p:spPr bwMode="auto">
          <a:xfrm>
            <a:off x="2718901" y="1826616"/>
            <a:ext cx="912766" cy="212065"/>
          </a:xfrm>
          <a:prstGeom prst="rect">
            <a:avLst/>
          </a:prstGeom>
          <a:noFill/>
          <a:effectLst/>
        </p:spPr>
      </p:pic>
    </p:spTree>
    <p:extLst>
      <p:ext uri="{BB962C8B-B14F-4D97-AF65-F5344CB8AC3E}">
        <p14:creationId xmlns:p14="http://schemas.microsoft.com/office/powerpoint/2010/main" val="2942424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200" b="1" dirty="0" smtClean="0">
                <a:latin typeface="HP Simplified" pitchFamily="34" charset="0"/>
              </a:rPr>
              <a:t>FY15 U.S. EG SLED Sales Team Mission</a:t>
            </a:r>
            <a:endParaRPr lang="en-US" sz="3200" b="1" dirty="0">
              <a:latin typeface="HP Simplified" pitchFamily="34" charset="0"/>
            </a:endParaRPr>
          </a:p>
        </p:txBody>
      </p:sp>
      <p:sp>
        <p:nvSpPr>
          <p:cNvPr id="20" name="Content Placeholder 19"/>
          <p:cNvSpPr>
            <a:spLocks noGrp="1"/>
          </p:cNvSpPr>
          <p:nvPr>
            <p:ph idx="1"/>
          </p:nvPr>
        </p:nvSpPr>
        <p:spPr>
          <a:xfrm>
            <a:off x="330200" y="779319"/>
            <a:ext cx="8119872" cy="3629170"/>
          </a:xfrm>
        </p:spPr>
        <p:txBody>
          <a:bodyPr/>
          <a:lstStyle/>
          <a:p>
            <a:r>
              <a:rPr lang="en-US" dirty="0" smtClean="0">
                <a:solidFill>
                  <a:schemeClr val="tx2"/>
                </a:solidFill>
              </a:rPr>
              <a:t>Create an ecosystem of partners, programs and </a:t>
            </a:r>
            <a:r>
              <a:rPr lang="en-US" dirty="0">
                <a:solidFill>
                  <a:schemeClr val="tx2"/>
                </a:solidFill>
              </a:rPr>
              <a:t>c</a:t>
            </a:r>
            <a:r>
              <a:rPr lang="en-US" dirty="0" smtClean="0">
                <a:solidFill>
                  <a:schemeClr val="tx2"/>
                </a:solidFill>
              </a:rPr>
              <a:t>ontracts that drive HP </a:t>
            </a:r>
            <a:r>
              <a:rPr lang="en-US" sz="1850" dirty="0" smtClean="0">
                <a:solidFill>
                  <a:schemeClr val="tx2"/>
                </a:solidFill>
              </a:rPr>
              <a:t>revenue growth</a:t>
            </a:r>
            <a:r>
              <a:rPr lang="en-US" dirty="0" smtClean="0">
                <a:solidFill>
                  <a:schemeClr val="tx2"/>
                </a:solidFill>
              </a:rPr>
              <a:t> through true Partner-led Indirect sales.</a:t>
            </a:r>
          </a:p>
          <a:p>
            <a:endParaRPr lang="en-US" dirty="0"/>
          </a:p>
        </p:txBody>
      </p:sp>
      <p:sp>
        <p:nvSpPr>
          <p:cNvPr id="6" name="Oval 5"/>
          <p:cNvSpPr/>
          <p:nvPr/>
        </p:nvSpPr>
        <p:spPr>
          <a:xfrm>
            <a:off x="2741882" y="2902660"/>
            <a:ext cx="2668318" cy="1828800"/>
          </a:xfrm>
          <a:prstGeom prst="ellipse">
            <a:avLst/>
          </a:prstGeom>
          <a:solidFill>
            <a:schemeClr val="bg1">
              <a:lumMod val="7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2000" u="sng" dirty="0" smtClean="0">
                <a:solidFill>
                  <a:prstClr val="black"/>
                </a:solidFill>
              </a:rPr>
              <a:t>Partners</a:t>
            </a:r>
          </a:p>
          <a:p>
            <a:pPr algn="ctr"/>
            <a:r>
              <a:rPr lang="en-US" sz="1100" dirty="0" smtClean="0">
                <a:solidFill>
                  <a:prstClr val="black"/>
                </a:solidFill>
              </a:rPr>
              <a:t>Enable to be HP’s sales force</a:t>
            </a:r>
          </a:p>
          <a:p>
            <a:pPr algn="ctr"/>
            <a:r>
              <a:rPr lang="en-US" sz="1100" dirty="0" smtClean="0">
                <a:solidFill>
                  <a:prstClr val="black"/>
                </a:solidFill>
              </a:rPr>
              <a:t>Link contract to growth</a:t>
            </a:r>
          </a:p>
          <a:p>
            <a:pPr algn="ctr"/>
            <a:r>
              <a:rPr lang="en-US" sz="1100" dirty="0" smtClean="0">
                <a:solidFill>
                  <a:prstClr val="black"/>
                </a:solidFill>
              </a:rPr>
              <a:t>Segment value </a:t>
            </a:r>
            <a:r>
              <a:rPr lang="en-US" sz="1100" dirty="0" err="1" smtClean="0">
                <a:solidFill>
                  <a:prstClr val="black"/>
                </a:solidFill>
              </a:rPr>
              <a:t>vs</a:t>
            </a:r>
            <a:r>
              <a:rPr lang="en-US" sz="1100" dirty="0" smtClean="0">
                <a:solidFill>
                  <a:prstClr val="black"/>
                </a:solidFill>
              </a:rPr>
              <a:t> volume</a:t>
            </a:r>
          </a:p>
          <a:p>
            <a:pPr algn="ctr"/>
            <a:r>
              <a:rPr lang="en-US" sz="1100" dirty="0" smtClean="0">
                <a:solidFill>
                  <a:prstClr val="black"/>
                </a:solidFill>
              </a:rPr>
              <a:t>Monitor business plan </a:t>
            </a:r>
            <a:r>
              <a:rPr lang="en-US" sz="1100" dirty="0" err="1" smtClean="0">
                <a:solidFill>
                  <a:prstClr val="black"/>
                </a:solidFill>
              </a:rPr>
              <a:t>perf</a:t>
            </a:r>
            <a:endParaRPr lang="en-US" sz="1100" dirty="0" smtClean="0">
              <a:solidFill>
                <a:prstClr val="black"/>
              </a:solidFill>
            </a:endParaRPr>
          </a:p>
          <a:p>
            <a:pPr algn="ctr"/>
            <a:r>
              <a:rPr lang="en-US" sz="1100" dirty="0" smtClean="0">
                <a:solidFill>
                  <a:prstClr val="black"/>
                </a:solidFill>
              </a:rPr>
              <a:t>Link to </a:t>
            </a:r>
            <a:r>
              <a:rPr lang="en-US" sz="1100" dirty="0" err="1" smtClean="0">
                <a:solidFill>
                  <a:prstClr val="black"/>
                </a:solidFill>
              </a:rPr>
              <a:t>mktg</a:t>
            </a:r>
            <a:r>
              <a:rPr lang="en-US" sz="1100" dirty="0" smtClean="0">
                <a:solidFill>
                  <a:prstClr val="black"/>
                </a:solidFill>
              </a:rPr>
              <a:t>/demand gen</a:t>
            </a:r>
          </a:p>
          <a:p>
            <a:pPr algn="ctr"/>
            <a:endParaRPr lang="en-US" sz="1100" dirty="0">
              <a:solidFill>
                <a:prstClr val="white"/>
              </a:solidFill>
            </a:endParaRPr>
          </a:p>
        </p:txBody>
      </p:sp>
      <p:sp>
        <p:nvSpPr>
          <p:cNvPr id="9" name="Oval 8"/>
          <p:cNvSpPr/>
          <p:nvPr/>
        </p:nvSpPr>
        <p:spPr>
          <a:xfrm>
            <a:off x="455882" y="2902660"/>
            <a:ext cx="2590800" cy="1828800"/>
          </a:xfrm>
          <a:prstGeom prst="ellipse">
            <a:avLst/>
          </a:prstGeom>
          <a:solidFill>
            <a:schemeClr val="bg1">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endParaRPr lang="en-US" sz="2000" dirty="0" smtClean="0">
              <a:solidFill>
                <a:prstClr val="white"/>
              </a:solidFill>
            </a:endParaRPr>
          </a:p>
          <a:p>
            <a:pPr algn="ctr"/>
            <a:r>
              <a:rPr lang="en-US" sz="2000" u="sng" dirty="0" smtClean="0">
                <a:solidFill>
                  <a:prstClr val="black"/>
                </a:solidFill>
              </a:rPr>
              <a:t>Contracts</a:t>
            </a:r>
          </a:p>
          <a:p>
            <a:pPr algn="ctr"/>
            <a:r>
              <a:rPr lang="en-US" sz="1100" dirty="0" smtClean="0">
                <a:solidFill>
                  <a:prstClr val="black"/>
                </a:solidFill>
              </a:rPr>
              <a:t>Enable for indirect</a:t>
            </a:r>
          </a:p>
          <a:p>
            <a:pPr algn="ctr"/>
            <a:r>
              <a:rPr lang="en-US" sz="1100" dirty="0" smtClean="0">
                <a:solidFill>
                  <a:prstClr val="black"/>
                </a:solidFill>
              </a:rPr>
              <a:t>Selected partner inclusion</a:t>
            </a:r>
          </a:p>
          <a:p>
            <a:pPr algn="ctr"/>
            <a:r>
              <a:rPr lang="en-US" sz="1100" dirty="0" smtClean="0">
                <a:solidFill>
                  <a:prstClr val="black"/>
                </a:solidFill>
              </a:rPr>
              <a:t>Renegotiate for EG </a:t>
            </a:r>
            <a:r>
              <a:rPr lang="en-US" sz="1100" dirty="0" err="1" smtClean="0">
                <a:solidFill>
                  <a:prstClr val="black"/>
                </a:solidFill>
              </a:rPr>
              <a:t>vs</a:t>
            </a:r>
            <a:r>
              <a:rPr lang="en-US" sz="1100" dirty="0" smtClean="0">
                <a:solidFill>
                  <a:prstClr val="black"/>
                </a:solidFill>
              </a:rPr>
              <a:t> BU</a:t>
            </a:r>
          </a:p>
          <a:p>
            <a:pPr algn="ctr"/>
            <a:r>
              <a:rPr lang="en-US" sz="1100" dirty="0" smtClean="0">
                <a:solidFill>
                  <a:prstClr val="black"/>
                </a:solidFill>
              </a:rPr>
              <a:t>Procurement reform for New Style of IT</a:t>
            </a:r>
          </a:p>
          <a:p>
            <a:pPr algn="ctr"/>
            <a:endParaRPr lang="en-US" sz="1050" dirty="0" smtClean="0">
              <a:solidFill>
                <a:prstClr val="white"/>
              </a:solidFill>
            </a:endParaRPr>
          </a:p>
          <a:p>
            <a:pPr algn="ctr"/>
            <a:endParaRPr lang="en-US" sz="1050" dirty="0">
              <a:solidFill>
                <a:prstClr val="white"/>
              </a:solidFill>
            </a:endParaRPr>
          </a:p>
        </p:txBody>
      </p:sp>
      <p:sp>
        <p:nvSpPr>
          <p:cNvPr id="12" name="Oval 11"/>
          <p:cNvSpPr/>
          <p:nvPr/>
        </p:nvSpPr>
        <p:spPr>
          <a:xfrm>
            <a:off x="1522682" y="1428750"/>
            <a:ext cx="2668318" cy="1828800"/>
          </a:xfrm>
          <a:prstGeom prst="ellipse">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2000" u="sng" dirty="0" smtClean="0">
                <a:solidFill>
                  <a:prstClr val="black"/>
                </a:solidFill>
              </a:rPr>
              <a:t>Programs</a:t>
            </a:r>
          </a:p>
          <a:p>
            <a:pPr algn="ctr"/>
            <a:r>
              <a:rPr lang="en-US" sz="1100" dirty="0" smtClean="0">
                <a:solidFill>
                  <a:prstClr val="black"/>
                </a:solidFill>
              </a:rPr>
              <a:t>Solution &amp; Training Focus</a:t>
            </a:r>
          </a:p>
          <a:p>
            <a:pPr algn="ctr"/>
            <a:r>
              <a:rPr lang="en-US" sz="1100" dirty="0" smtClean="0">
                <a:solidFill>
                  <a:prstClr val="black"/>
                </a:solidFill>
              </a:rPr>
              <a:t>Easy &amp; Efficient to Execute</a:t>
            </a:r>
          </a:p>
          <a:p>
            <a:pPr algn="ctr"/>
            <a:r>
              <a:rPr lang="en-US" sz="1100" dirty="0" smtClean="0">
                <a:solidFill>
                  <a:prstClr val="black"/>
                </a:solidFill>
              </a:rPr>
              <a:t>No/Low/Min Touch Strategy</a:t>
            </a:r>
          </a:p>
          <a:p>
            <a:pPr algn="ctr"/>
            <a:r>
              <a:rPr lang="en-US" sz="1100" dirty="0" smtClean="0">
                <a:solidFill>
                  <a:prstClr val="black"/>
                </a:solidFill>
              </a:rPr>
              <a:t>Competitively Priced</a:t>
            </a:r>
          </a:p>
          <a:p>
            <a:pPr algn="ctr"/>
            <a:r>
              <a:rPr lang="en-US" sz="1100" dirty="0" smtClean="0">
                <a:solidFill>
                  <a:prstClr val="black"/>
                </a:solidFill>
              </a:rPr>
              <a:t>Partner Margin Rich</a:t>
            </a:r>
          </a:p>
        </p:txBody>
      </p:sp>
      <p:sp>
        <p:nvSpPr>
          <p:cNvPr id="17" name="Round Diagonal Corner Rectangle 16"/>
          <p:cNvSpPr/>
          <p:nvPr/>
        </p:nvSpPr>
        <p:spPr>
          <a:xfrm flipH="1">
            <a:off x="5656074" y="1775099"/>
            <a:ext cx="2649729" cy="2450805"/>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a:spcAft>
                <a:spcPts val="400"/>
              </a:spcAft>
              <a:buSzPct val="100000"/>
              <a:tabLst>
                <a:tab pos="171450" algn="l"/>
                <a:tab pos="342900" algn="l"/>
                <a:tab pos="400050" algn="l"/>
              </a:tabLst>
            </a:pPr>
            <a:endParaRPr lang="en-US" b="1" dirty="0" smtClean="0">
              <a:solidFill>
                <a:prstClr val="white"/>
              </a:solidFill>
              <a:cs typeface="HP Simplified" pitchFamily="34" charset="0"/>
            </a:endParaRPr>
          </a:p>
          <a:p>
            <a:pPr>
              <a:spcAft>
                <a:spcPts val="400"/>
              </a:spcAft>
              <a:buSzPct val="100000"/>
              <a:tabLst>
                <a:tab pos="171450" algn="l"/>
                <a:tab pos="342900" algn="l"/>
                <a:tab pos="400050" algn="l"/>
              </a:tabLst>
            </a:pPr>
            <a:r>
              <a:rPr lang="en-US" b="1" dirty="0" smtClean="0">
                <a:solidFill>
                  <a:prstClr val="white"/>
                </a:solidFill>
                <a:cs typeface="HP Simplified" pitchFamily="34" charset="0"/>
              </a:rPr>
              <a:t>Key Principles</a:t>
            </a:r>
          </a:p>
          <a:p>
            <a:pPr marL="285750" lvl="1" indent="-285750" defTabSz="430213">
              <a:spcAft>
                <a:spcPts val="400"/>
              </a:spcAft>
              <a:buSzPct val="100000"/>
              <a:buFont typeface="Arial" pitchFamily="34" charset="0"/>
              <a:buChar char="•"/>
              <a:tabLst>
                <a:tab pos="171450" algn="l"/>
                <a:tab pos="342900" algn="l"/>
                <a:tab pos="400050" algn="l"/>
              </a:tabLst>
            </a:pPr>
            <a:r>
              <a:rPr lang="en-US" sz="1600" dirty="0" smtClean="0">
                <a:solidFill>
                  <a:prstClr val="white"/>
                </a:solidFill>
                <a:cs typeface="HP Simplified" pitchFamily="34" charset="0"/>
              </a:rPr>
              <a:t>Make SLED an attractive market</a:t>
            </a:r>
          </a:p>
          <a:p>
            <a:pPr marL="285750" lvl="1" indent="-285750" defTabSz="430213">
              <a:spcAft>
                <a:spcPts val="400"/>
              </a:spcAft>
              <a:buSzPct val="100000"/>
              <a:buFont typeface="Arial" pitchFamily="34" charset="0"/>
              <a:buChar char="•"/>
              <a:tabLst>
                <a:tab pos="171450" algn="l"/>
                <a:tab pos="342900" algn="l"/>
                <a:tab pos="400050" algn="l"/>
              </a:tabLst>
            </a:pPr>
            <a:r>
              <a:rPr lang="en-US" sz="1600" dirty="0" smtClean="0">
                <a:solidFill>
                  <a:prstClr val="white"/>
                </a:solidFill>
                <a:cs typeface="HP Simplified" pitchFamily="34" charset="0"/>
              </a:rPr>
              <a:t>Make HP easy to do business with</a:t>
            </a:r>
          </a:p>
          <a:p>
            <a:pPr marL="285750" lvl="1" indent="-285750" defTabSz="430213">
              <a:spcAft>
                <a:spcPts val="400"/>
              </a:spcAft>
              <a:buSzPct val="100000"/>
              <a:buFont typeface="Arial" pitchFamily="34" charset="0"/>
              <a:buChar char="•"/>
              <a:tabLst>
                <a:tab pos="171450" algn="l"/>
                <a:tab pos="342900" algn="l"/>
                <a:tab pos="400050" algn="l"/>
              </a:tabLst>
            </a:pPr>
            <a:r>
              <a:rPr lang="en-US" sz="1600" dirty="0" smtClean="0">
                <a:solidFill>
                  <a:prstClr val="white"/>
                </a:solidFill>
                <a:cs typeface="HP Simplified" pitchFamily="34" charset="0"/>
              </a:rPr>
              <a:t>Allow partners to earn higher GM% on HP vs. competition</a:t>
            </a:r>
          </a:p>
          <a:p>
            <a:pPr algn="ctr"/>
            <a:endParaRPr lang="en-US" dirty="0">
              <a:solidFill>
                <a:prstClr val="white"/>
              </a:solidFill>
            </a:endParaRPr>
          </a:p>
        </p:txBody>
      </p:sp>
    </p:spTree>
    <p:extLst>
      <p:ext uri="{BB962C8B-B14F-4D97-AF65-F5344CB8AC3E}">
        <p14:creationId xmlns:p14="http://schemas.microsoft.com/office/powerpoint/2010/main" val="3661654973"/>
      </p:ext>
    </p:extLst>
  </p:cSld>
  <p:clrMapOvr>
    <a:masterClrMapping/>
  </p:clrMapOvr>
  <p:transition spd="slow">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Golden rule: Use </a:t>
            </a:r>
            <a:r>
              <a:rPr lang="en-US" dirty="0"/>
              <a:t>open </a:t>
            </a:r>
            <a:r>
              <a:rPr lang="en-US" dirty="0" smtClean="0"/>
              <a:t>standards.</a:t>
            </a:r>
            <a:endParaRPr lang="en-US" dirty="0"/>
          </a:p>
          <a:p>
            <a:pPr lvl="1"/>
            <a:endParaRPr lang="en-US" dirty="0" smtClean="0"/>
          </a:p>
          <a:p>
            <a:pPr lvl="1"/>
            <a:r>
              <a:rPr lang="en-US" dirty="0" smtClean="0"/>
              <a:t>Keep </a:t>
            </a:r>
            <a:r>
              <a:rPr lang="en-US" dirty="0"/>
              <a:t>your choices open</a:t>
            </a:r>
          </a:p>
          <a:p>
            <a:endParaRPr lang="en-US" dirty="0"/>
          </a:p>
        </p:txBody>
      </p:sp>
      <p:sp>
        <p:nvSpPr>
          <p:cNvPr id="2" name="Title 1"/>
          <p:cNvSpPr>
            <a:spLocks noGrp="1"/>
          </p:cNvSpPr>
          <p:nvPr>
            <p:ph type="title"/>
          </p:nvPr>
        </p:nvSpPr>
        <p:spPr/>
        <p:txBody>
          <a:bodyPr>
            <a:normAutofit/>
          </a:bodyPr>
          <a:lstStyle/>
          <a:p>
            <a:r>
              <a:rPr lang="en-US" dirty="0" smtClean="0"/>
              <a:t>How can schools design for the future?</a:t>
            </a:r>
            <a:endParaRPr lang="en-US" dirty="0"/>
          </a:p>
        </p:txBody>
      </p:sp>
      <p:sp>
        <p:nvSpPr>
          <p:cNvPr id="3" name="Content Placeholder 2"/>
          <p:cNvSpPr>
            <a:spLocks noGrp="1"/>
          </p:cNvSpPr>
          <p:nvPr>
            <p:ph sz="quarter" idx="10"/>
          </p:nvPr>
        </p:nvSpPr>
        <p:spPr>
          <a:xfrm>
            <a:off x="329184" y="1421296"/>
            <a:ext cx="8119872" cy="2996400"/>
          </a:xfrm>
        </p:spPr>
        <p:txBody>
          <a:bodyPr/>
          <a:lstStyle/>
          <a:p>
            <a:endParaRPr lang="en-US" dirty="0"/>
          </a:p>
          <a:p>
            <a:pPr lvl="1"/>
            <a:endParaRPr lang="en-US" dirty="0"/>
          </a:p>
          <a:p>
            <a:endParaRPr lang="en-US" dirty="0"/>
          </a:p>
        </p:txBody>
      </p:sp>
      <p:pic>
        <p:nvPicPr>
          <p:cNvPr id="6" name="Picture 2" descr="ericfalle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3" y="1967122"/>
            <a:ext cx="2892505" cy="21693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ccs.dogpile.com/ClickHandler.ashx?du=http%3a%2f%2fwww.barefootsworld.net%2fgraphics%2ft-controls.jpg&amp;ru=http%3a%2f%2fwww.barefootsworld.net%2fgraphics%2ft-controls.jpg&amp;ld=20131106&amp;ap=33&amp;app=1&amp;c=info.dogpl.t11.1&amp;s=dogpile&amp;coi=772&amp;cop=main-title&amp;euip=69.174.58.204&amp;npp=33&amp;p=0&amp;pp=0&amp;pvaid=21aa57c51b4a431d84c86f907494ffe1&amp;sid=1830193568.2587267524625.1383770709&amp;vid=1830193568.2587267524625.1366743811.233&amp;fcoi=417&amp;fcop=topnav&amp;fct.uid=727b87d7d23e4fa4a51ebbca9b8cd76f&amp;fpid=2&amp;ep=33&amp;mid=9&amp;en=0WEFU%2fZhSoS7kaUiU2lNGcI9dnhcxLxfhIEo78QlESgQAJGVysANvw%3d%3d&amp;hash=E1D40AB719C2507B2AD8525F3B91276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9320" y="1754628"/>
            <a:ext cx="2753391" cy="2753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534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mj-lt"/>
              </a:rPr>
              <a:t> Cloud-Managed Networking Security</a:t>
            </a:r>
            <a:endParaRPr lang="en-US" dirty="0">
              <a:latin typeface="+mj-lt"/>
            </a:endParaRPr>
          </a:p>
        </p:txBody>
      </p:sp>
      <p:sp>
        <p:nvSpPr>
          <p:cNvPr id="5" name="Round Diagonal Corner Rectangle 4"/>
          <p:cNvSpPr/>
          <p:nvPr/>
        </p:nvSpPr>
        <p:spPr bwMode="auto">
          <a:xfrm flipH="1">
            <a:off x="403834" y="2731527"/>
            <a:ext cx="2560320" cy="1395350"/>
          </a:xfrm>
          <a:prstGeom prst="round2DiagRect">
            <a:avLst>
              <a:gd name="adj1" fmla="val 11066"/>
              <a:gd name="adj2"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square" anchor="t"/>
          <a:lstStyle/>
          <a:p>
            <a:pPr algn="ctr">
              <a:spcAft>
                <a:spcPts val="600"/>
              </a:spcAft>
            </a:pPr>
            <a:r>
              <a:rPr lang="en-US" b="1" dirty="0" smtClean="0">
                <a:solidFill>
                  <a:schemeClr val="bg1"/>
                </a:solidFill>
                <a:latin typeface="HP Simplified" pitchFamily="34" charset="0"/>
                <a:cs typeface="HP Simplified" pitchFamily="34" charset="0"/>
              </a:rPr>
              <a:t>Wireless IDS </a:t>
            </a:r>
          </a:p>
          <a:p>
            <a:pPr>
              <a:spcAft>
                <a:spcPts val="600"/>
              </a:spcAft>
            </a:pPr>
            <a:r>
              <a:rPr lang="en-US" sz="1400" dirty="0" smtClean="0">
                <a:solidFill>
                  <a:schemeClr val="bg1"/>
                </a:solidFill>
                <a:latin typeface="HP Simplified" pitchFamily="34" charset="0"/>
                <a:cs typeface="HP Simplified" pitchFamily="34" charset="0"/>
              </a:rPr>
              <a:t>Detects rogues and denial of service attacks  </a:t>
            </a:r>
          </a:p>
        </p:txBody>
      </p:sp>
      <p:sp>
        <p:nvSpPr>
          <p:cNvPr id="6" name="Round Diagonal Corner Rectangle 5"/>
          <p:cNvSpPr/>
          <p:nvPr/>
        </p:nvSpPr>
        <p:spPr bwMode="auto">
          <a:xfrm flipH="1">
            <a:off x="3218719" y="2731527"/>
            <a:ext cx="2560320" cy="1395350"/>
          </a:xfrm>
          <a:prstGeom prst="round2DiagRect">
            <a:avLst>
              <a:gd name="adj1" fmla="val 11766"/>
              <a:gd name="adj2"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square" anchor="t"/>
          <a:lstStyle/>
          <a:p>
            <a:pPr algn="ctr">
              <a:spcAft>
                <a:spcPts val="600"/>
              </a:spcAft>
            </a:pPr>
            <a:r>
              <a:rPr lang="en-US" b="1" dirty="0" smtClean="0">
                <a:solidFill>
                  <a:schemeClr val="bg1"/>
                </a:solidFill>
                <a:latin typeface="HP Simplified" pitchFamily="34" charset="0"/>
                <a:cs typeface="HP Simplified" pitchFamily="34" charset="0"/>
              </a:rPr>
              <a:t>Embedded firewall </a:t>
            </a:r>
          </a:p>
          <a:p>
            <a:pPr>
              <a:spcAft>
                <a:spcPts val="600"/>
              </a:spcAft>
            </a:pPr>
            <a:r>
              <a:rPr lang="en-US" sz="1400" dirty="0" smtClean="0">
                <a:solidFill>
                  <a:schemeClr val="bg1"/>
                </a:solidFill>
                <a:latin typeface="HP Simplified" pitchFamily="34" charset="0"/>
                <a:cs typeface="HP Simplified" pitchFamily="34" charset="0"/>
              </a:rPr>
              <a:t>Provides role or SSID based access and is application aware</a:t>
            </a:r>
          </a:p>
        </p:txBody>
      </p:sp>
      <p:sp>
        <p:nvSpPr>
          <p:cNvPr id="7" name="Round Diagonal Corner Rectangle 6"/>
          <p:cNvSpPr/>
          <p:nvPr/>
        </p:nvSpPr>
        <p:spPr bwMode="auto">
          <a:xfrm flipH="1">
            <a:off x="6033604" y="2731527"/>
            <a:ext cx="2560320" cy="1395350"/>
          </a:xfrm>
          <a:prstGeom prst="round2DiagRect">
            <a:avLst>
              <a:gd name="adj1" fmla="val 11766"/>
              <a:gd name="adj2"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square" anchor="t"/>
          <a:lstStyle/>
          <a:p>
            <a:pPr algn="ctr">
              <a:spcAft>
                <a:spcPts val="600"/>
              </a:spcAft>
            </a:pPr>
            <a:r>
              <a:rPr lang="en-US" b="1" dirty="0" smtClean="0">
                <a:solidFill>
                  <a:schemeClr val="bg1"/>
                </a:solidFill>
                <a:latin typeface="HP Simplified" pitchFamily="34" charset="0"/>
                <a:cs typeface="HP Simplified" pitchFamily="34" charset="0"/>
              </a:rPr>
              <a:t>Traffic encryption </a:t>
            </a:r>
          </a:p>
          <a:p>
            <a:pPr>
              <a:spcAft>
                <a:spcPts val="600"/>
              </a:spcAft>
            </a:pPr>
            <a:r>
              <a:rPr lang="en-US" sz="1400" dirty="0" smtClean="0">
                <a:solidFill>
                  <a:schemeClr val="bg1"/>
                </a:solidFill>
                <a:latin typeface="HP Simplified" pitchFamily="34" charset="0"/>
                <a:cs typeface="HP Simplified" pitchFamily="34" charset="0"/>
              </a:rPr>
              <a:t>WPA2 between client &amp; AP        </a:t>
            </a:r>
            <a:r>
              <a:rPr lang="en-US" sz="1400" dirty="0">
                <a:solidFill>
                  <a:schemeClr val="bg1"/>
                </a:solidFill>
                <a:latin typeface="HP Simplified" pitchFamily="34" charset="0"/>
                <a:cs typeface="HP Simplified" pitchFamily="34" charset="0"/>
              </a:rPr>
              <a:t>E</a:t>
            </a:r>
            <a:r>
              <a:rPr lang="en-US" sz="1400" dirty="0" smtClean="0">
                <a:solidFill>
                  <a:schemeClr val="bg1"/>
                </a:solidFill>
                <a:latin typeface="HP Simplified" pitchFamily="34" charset="0"/>
                <a:cs typeface="HP Simplified" pitchFamily="34" charset="0"/>
              </a:rPr>
              <a:t>ncryption between AP &amp; cloud  </a:t>
            </a:r>
          </a:p>
        </p:txBody>
      </p:sp>
      <p:grpSp>
        <p:nvGrpSpPr>
          <p:cNvPr id="38" name="Group 37"/>
          <p:cNvGrpSpPr>
            <a:grpSpLocks noChangeAspect="1"/>
          </p:cNvGrpSpPr>
          <p:nvPr/>
        </p:nvGrpSpPr>
        <p:grpSpPr>
          <a:xfrm>
            <a:off x="3997037" y="1427889"/>
            <a:ext cx="807720" cy="1005840"/>
            <a:chOff x="4067175" y="1943099"/>
            <a:chExt cx="1009652" cy="1257301"/>
          </a:xfrm>
        </p:grpSpPr>
        <p:sp>
          <p:nvSpPr>
            <p:cNvPr id="39" name="Rectangle 21"/>
            <p:cNvSpPr>
              <a:spLocks noChangeArrowheads="1"/>
            </p:cNvSpPr>
            <p:nvPr/>
          </p:nvSpPr>
          <p:spPr bwMode="auto">
            <a:xfrm>
              <a:off x="4321175" y="2695575"/>
              <a:ext cx="482600" cy="228600"/>
            </a:xfrm>
            <a:prstGeom prst="rect">
              <a:avLst/>
            </a:prstGeom>
            <a:solidFill>
              <a:srgbClr val="0096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2"/>
            <p:cNvSpPr>
              <a:spLocks noChangeArrowheads="1"/>
            </p:cNvSpPr>
            <p:nvPr/>
          </p:nvSpPr>
          <p:spPr bwMode="auto">
            <a:xfrm>
              <a:off x="4848225" y="2695575"/>
              <a:ext cx="228600" cy="228600"/>
            </a:xfrm>
            <a:prstGeom prst="rect">
              <a:avLst/>
            </a:prstGeom>
            <a:solidFill>
              <a:srgbClr val="0096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23"/>
            <p:cNvSpPr>
              <a:spLocks noChangeArrowheads="1"/>
            </p:cNvSpPr>
            <p:nvPr/>
          </p:nvSpPr>
          <p:spPr bwMode="auto">
            <a:xfrm>
              <a:off x="4594225" y="2971800"/>
              <a:ext cx="482600" cy="228600"/>
            </a:xfrm>
            <a:prstGeom prst="rect">
              <a:avLst/>
            </a:prstGeom>
            <a:solidFill>
              <a:srgbClr val="0096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24"/>
            <p:cNvSpPr>
              <a:spLocks noChangeArrowheads="1"/>
            </p:cNvSpPr>
            <p:nvPr/>
          </p:nvSpPr>
          <p:spPr bwMode="auto">
            <a:xfrm>
              <a:off x="4067175" y="2695575"/>
              <a:ext cx="206375" cy="228600"/>
            </a:xfrm>
            <a:prstGeom prst="rect">
              <a:avLst/>
            </a:prstGeom>
            <a:solidFill>
              <a:srgbClr val="0096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5"/>
            <p:cNvSpPr>
              <a:spLocks/>
            </p:cNvSpPr>
            <p:nvPr/>
          </p:nvSpPr>
          <p:spPr bwMode="auto">
            <a:xfrm>
              <a:off x="4067175" y="2971800"/>
              <a:ext cx="482600" cy="228600"/>
            </a:xfrm>
            <a:custGeom>
              <a:avLst/>
              <a:gdLst>
                <a:gd name="T0" fmla="*/ 304 w 304"/>
                <a:gd name="T1" fmla="*/ 0 h 144"/>
                <a:gd name="T2" fmla="*/ 0 w 304"/>
                <a:gd name="T3" fmla="*/ 0 h 144"/>
                <a:gd name="T4" fmla="*/ 0 w 304"/>
                <a:gd name="T5" fmla="*/ 74 h 144"/>
                <a:gd name="T6" fmla="*/ 0 w 304"/>
                <a:gd name="T7" fmla="*/ 74 h 144"/>
                <a:gd name="T8" fmla="*/ 2 w 304"/>
                <a:gd name="T9" fmla="*/ 88 h 144"/>
                <a:gd name="T10" fmla="*/ 6 w 304"/>
                <a:gd name="T11" fmla="*/ 102 h 144"/>
                <a:gd name="T12" fmla="*/ 12 w 304"/>
                <a:gd name="T13" fmla="*/ 114 h 144"/>
                <a:gd name="T14" fmla="*/ 20 w 304"/>
                <a:gd name="T15" fmla="*/ 124 h 144"/>
                <a:gd name="T16" fmla="*/ 30 w 304"/>
                <a:gd name="T17" fmla="*/ 132 h 144"/>
                <a:gd name="T18" fmla="*/ 42 w 304"/>
                <a:gd name="T19" fmla="*/ 138 h 144"/>
                <a:gd name="T20" fmla="*/ 56 w 304"/>
                <a:gd name="T21" fmla="*/ 142 h 144"/>
                <a:gd name="T22" fmla="*/ 70 w 304"/>
                <a:gd name="T23" fmla="*/ 144 h 144"/>
                <a:gd name="T24" fmla="*/ 304 w 304"/>
                <a:gd name="T25" fmla="*/ 144 h 144"/>
                <a:gd name="T26" fmla="*/ 304 w 304"/>
                <a:gd name="T2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44">
                  <a:moveTo>
                    <a:pt x="304" y="0"/>
                  </a:moveTo>
                  <a:lnTo>
                    <a:pt x="0" y="0"/>
                  </a:lnTo>
                  <a:lnTo>
                    <a:pt x="0" y="74"/>
                  </a:lnTo>
                  <a:lnTo>
                    <a:pt x="0" y="74"/>
                  </a:lnTo>
                  <a:lnTo>
                    <a:pt x="2" y="88"/>
                  </a:lnTo>
                  <a:lnTo>
                    <a:pt x="6" y="102"/>
                  </a:lnTo>
                  <a:lnTo>
                    <a:pt x="12" y="114"/>
                  </a:lnTo>
                  <a:lnTo>
                    <a:pt x="20" y="124"/>
                  </a:lnTo>
                  <a:lnTo>
                    <a:pt x="30" y="132"/>
                  </a:lnTo>
                  <a:lnTo>
                    <a:pt x="42" y="138"/>
                  </a:lnTo>
                  <a:lnTo>
                    <a:pt x="56" y="142"/>
                  </a:lnTo>
                  <a:lnTo>
                    <a:pt x="70" y="144"/>
                  </a:lnTo>
                  <a:lnTo>
                    <a:pt x="304" y="144"/>
                  </a:lnTo>
                  <a:lnTo>
                    <a:pt x="304" y="0"/>
                  </a:lnTo>
                  <a:close/>
                </a:path>
              </a:pathLst>
            </a:custGeom>
            <a:solidFill>
              <a:srgbClr val="009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6"/>
            <p:cNvSpPr>
              <a:spLocks/>
            </p:cNvSpPr>
            <p:nvPr/>
          </p:nvSpPr>
          <p:spPr bwMode="auto">
            <a:xfrm>
              <a:off x="4067177" y="1943099"/>
              <a:ext cx="1009650" cy="708026"/>
            </a:xfrm>
            <a:custGeom>
              <a:avLst/>
              <a:gdLst>
                <a:gd name="T0" fmla="*/ 636 w 636"/>
                <a:gd name="T1" fmla="*/ 370 h 446"/>
                <a:gd name="T2" fmla="*/ 630 w 636"/>
                <a:gd name="T3" fmla="*/ 344 h 446"/>
                <a:gd name="T4" fmla="*/ 616 w 636"/>
                <a:gd name="T5" fmla="*/ 322 h 446"/>
                <a:gd name="T6" fmla="*/ 594 w 636"/>
                <a:gd name="T7" fmla="*/ 306 h 446"/>
                <a:gd name="T8" fmla="*/ 566 w 636"/>
                <a:gd name="T9" fmla="*/ 300 h 446"/>
                <a:gd name="T10" fmla="*/ 542 w 636"/>
                <a:gd name="T11" fmla="*/ 228 h 446"/>
                <a:gd name="T12" fmla="*/ 542 w 636"/>
                <a:gd name="T13" fmla="*/ 204 h 446"/>
                <a:gd name="T14" fmla="*/ 532 w 636"/>
                <a:gd name="T15" fmla="*/ 160 h 446"/>
                <a:gd name="T16" fmla="*/ 514 w 636"/>
                <a:gd name="T17" fmla="*/ 118 h 446"/>
                <a:gd name="T18" fmla="*/ 490 w 636"/>
                <a:gd name="T19" fmla="*/ 82 h 446"/>
                <a:gd name="T20" fmla="*/ 460 w 636"/>
                <a:gd name="T21" fmla="*/ 52 h 446"/>
                <a:gd name="T22" fmla="*/ 424 w 636"/>
                <a:gd name="T23" fmla="*/ 28 h 446"/>
                <a:gd name="T24" fmla="*/ 382 w 636"/>
                <a:gd name="T25" fmla="*/ 10 h 446"/>
                <a:gd name="T26" fmla="*/ 338 w 636"/>
                <a:gd name="T27" fmla="*/ 0 h 446"/>
                <a:gd name="T28" fmla="*/ 314 w 636"/>
                <a:gd name="T29" fmla="*/ 0 h 446"/>
                <a:gd name="T30" fmla="*/ 268 w 636"/>
                <a:gd name="T31" fmla="*/ 4 h 446"/>
                <a:gd name="T32" fmla="*/ 226 w 636"/>
                <a:gd name="T33" fmla="*/ 18 h 446"/>
                <a:gd name="T34" fmla="*/ 188 w 636"/>
                <a:gd name="T35" fmla="*/ 38 h 446"/>
                <a:gd name="T36" fmla="*/ 154 w 636"/>
                <a:gd name="T37" fmla="*/ 66 h 446"/>
                <a:gd name="T38" fmla="*/ 126 w 636"/>
                <a:gd name="T39" fmla="*/ 100 h 446"/>
                <a:gd name="T40" fmla="*/ 104 w 636"/>
                <a:gd name="T41" fmla="*/ 138 h 446"/>
                <a:gd name="T42" fmla="*/ 92 w 636"/>
                <a:gd name="T43" fmla="*/ 182 h 446"/>
                <a:gd name="T44" fmla="*/ 86 w 636"/>
                <a:gd name="T45" fmla="*/ 228 h 446"/>
                <a:gd name="T46" fmla="*/ 0 w 636"/>
                <a:gd name="T47" fmla="*/ 300 h 446"/>
                <a:gd name="T48" fmla="*/ 304 w 636"/>
                <a:gd name="T49" fmla="*/ 446 h 446"/>
                <a:gd name="T50" fmla="*/ 184 w 636"/>
                <a:gd name="T51" fmla="*/ 300 h 446"/>
                <a:gd name="T52" fmla="*/ 184 w 636"/>
                <a:gd name="T53" fmla="*/ 228 h 446"/>
                <a:gd name="T54" fmla="*/ 188 w 636"/>
                <a:gd name="T55" fmla="*/ 202 h 446"/>
                <a:gd name="T56" fmla="*/ 194 w 636"/>
                <a:gd name="T57" fmla="*/ 176 h 446"/>
                <a:gd name="T58" fmla="*/ 206 w 636"/>
                <a:gd name="T59" fmla="*/ 154 h 446"/>
                <a:gd name="T60" fmla="*/ 242 w 636"/>
                <a:gd name="T61" fmla="*/ 120 h 446"/>
                <a:gd name="T62" fmla="*/ 264 w 636"/>
                <a:gd name="T63" fmla="*/ 108 h 446"/>
                <a:gd name="T64" fmla="*/ 288 w 636"/>
                <a:gd name="T65" fmla="*/ 100 h 446"/>
                <a:gd name="T66" fmla="*/ 314 w 636"/>
                <a:gd name="T67" fmla="*/ 98 h 446"/>
                <a:gd name="T68" fmla="*/ 328 w 636"/>
                <a:gd name="T69" fmla="*/ 98 h 446"/>
                <a:gd name="T70" fmla="*/ 354 w 636"/>
                <a:gd name="T71" fmla="*/ 104 h 446"/>
                <a:gd name="T72" fmla="*/ 376 w 636"/>
                <a:gd name="T73" fmla="*/ 112 h 446"/>
                <a:gd name="T74" fmla="*/ 406 w 636"/>
                <a:gd name="T75" fmla="*/ 136 h 446"/>
                <a:gd name="T76" fmla="*/ 430 w 636"/>
                <a:gd name="T77" fmla="*/ 166 h 446"/>
                <a:gd name="T78" fmla="*/ 438 w 636"/>
                <a:gd name="T79" fmla="*/ 188 h 446"/>
                <a:gd name="T80" fmla="*/ 444 w 636"/>
                <a:gd name="T81" fmla="*/ 214 h 446"/>
                <a:gd name="T82" fmla="*/ 444 w 636"/>
                <a:gd name="T83" fmla="*/ 300 h 446"/>
                <a:gd name="T84" fmla="*/ 332 w 636"/>
                <a:gd name="T85" fmla="*/ 446 h 446"/>
                <a:gd name="T86" fmla="*/ 636 w 636"/>
                <a:gd name="T87" fmla="*/ 372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6" h="446">
                  <a:moveTo>
                    <a:pt x="636" y="370"/>
                  </a:moveTo>
                  <a:lnTo>
                    <a:pt x="636" y="370"/>
                  </a:lnTo>
                  <a:lnTo>
                    <a:pt x="634" y="356"/>
                  </a:lnTo>
                  <a:lnTo>
                    <a:pt x="630" y="344"/>
                  </a:lnTo>
                  <a:lnTo>
                    <a:pt x="624" y="332"/>
                  </a:lnTo>
                  <a:lnTo>
                    <a:pt x="616" y="322"/>
                  </a:lnTo>
                  <a:lnTo>
                    <a:pt x="606" y="312"/>
                  </a:lnTo>
                  <a:lnTo>
                    <a:pt x="594" y="306"/>
                  </a:lnTo>
                  <a:lnTo>
                    <a:pt x="580" y="302"/>
                  </a:lnTo>
                  <a:lnTo>
                    <a:pt x="566" y="300"/>
                  </a:lnTo>
                  <a:lnTo>
                    <a:pt x="542" y="300"/>
                  </a:lnTo>
                  <a:lnTo>
                    <a:pt x="542" y="228"/>
                  </a:lnTo>
                  <a:lnTo>
                    <a:pt x="542" y="228"/>
                  </a:lnTo>
                  <a:lnTo>
                    <a:pt x="542" y="204"/>
                  </a:lnTo>
                  <a:lnTo>
                    <a:pt x="538" y="182"/>
                  </a:lnTo>
                  <a:lnTo>
                    <a:pt x="532" y="160"/>
                  </a:lnTo>
                  <a:lnTo>
                    <a:pt x="524" y="138"/>
                  </a:lnTo>
                  <a:lnTo>
                    <a:pt x="514" y="118"/>
                  </a:lnTo>
                  <a:lnTo>
                    <a:pt x="504" y="100"/>
                  </a:lnTo>
                  <a:lnTo>
                    <a:pt x="490" y="82"/>
                  </a:lnTo>
                  <a:lnTo>
                    <a:pt x="476" y="66"/>
                  </a:lnTo>
                  <a:lnTo>
                    <a:pt x="460" y="52"/>
                  </a:lnTo>
                  <a:lnTo>
                    <a:pt x="442" y="38"/>
                  </a:lnTo>
                  <a:lnTo>
                    <a:pt x="424" y="28"/>
                  </a:lnTo>
                  <a:lnTo>
                    <a:pt x="404" y="18"/>
                  </a:lnTo>
                  <a:lnTo>
                    <a:pt x="382" y="10"/>
                  </a:lnTo>
                  <a:lnTo>
                    <a:pt x="360" y="4"/>
                  </a:lnTo>
                  <a:lnTo>
                    <a:pt x="338" y="0"/>
                  </a:lnTo>
                  <a:lnTo>
                    <a:pt x="314" y="0"/>
                  </a:lnTo>
                  <a:lnTo>
                    <a:pt x="314" y="0"/>
                  </a:lnTo>
                  <a:lnTo>
                    <a:pt x="292" y="0"/>
                  </a:lnTo>
                  <a:lnTo>
                    <a:pt x="268" y="4"/>
                  </a:lnTo>
                  <a:lnTo>
                    <a:pt x="246" y="10"/>
                  </a:lnTo>
                  <a:lnTo>
                    <a:pt x="226" y="18"/>
                  </a:lnTo>
                  <a:lnTo>
                    <a:pt x="206" y="28"/>
                  </a:lnTo>
                  <a:lnTo>
                    <a:pt x="188" y="38"/>
                  </a:lnTo>
                  <a:lnTo>
                    <a:pt x="170" y="52"/>
                  </a:lnTo>
                  <a:lnTo>
                    <a:pt x="154" y="66"/>
                  </a:lnTo>
                  <a:lnTo>
                    <a:pt x="138" y="82"/>
                  </a:lnTo>
                  <a:lnTo>
                    <a:pt x="126" y="100"/>
                  </a:lnTo>
                  <a:lnTo>
                    <a:pt x="114" y="118"/>
                  </a:lnTo>
                  <a:lnTo>
                    <a:pt x="104" y="138"/>
                  </a:lnTo>
                  <a:lnTo>
                    <a:pt x="96" y="160"/>
                  </a:lnTo>
                  <a:lnTo>
                    <a:pt x="92" y="182"/>
                  </a:lnTo>
                  <a:lnTo>
                    <a:pt x="88" y="204"/>
                  </a:lnTo>
                  <a:lnTo>
                    <a:pt x="86" y="228"/>
                  </a:lnTo>
                  <a:lnTo>
                    <a:pt x="86" y="300"/>
                  </a:lnTo>
                  <a:lnTo>
                    <a:pt x="0" y="300"/>
                  </a:lnTo>
                  <a:lnTo>
                    <a:pt x="0" y="446"/>
                  </a:lnTo>
                  <a:lnTo>
                    <a:pt x="304" y="446"/>
                  </a:lnTo>
                  <a:lnTo>
                    <a:pt x="304" y="300"/>
                  </a:lnTo>
                  <a:lnTo>
                    <a:pt x="184" y="300"/>
                  </a:lnTo>
                  <a:lnTo>
                    <a:pt x="184" y="228"/>
                  </a:lnTo>
                  <a:lnTo>
                    <a:pt x="184" y="228"/>
                  </a:lnTo>
                  <a:lnTo>
                    <a:pt x="186" y="214"/>
                  </a:lnTo>
                  <a:lnTo>
                    <a:pt x="188" y="202"/>
                  </a:lnTo>
                  <a:lnTo>
                    <a:pt x="190" y="188"/>
                  </a:lnTo>
                  <a:lnTo>
                    <a:pt x="194" y="176"/>
                  </a:lnTo>
                  <a:lnTo>
                    <a:pt x="200" y="166"/>
                  </a:lnTo>
                  <a:lnTo>
                    <a:pt x="206" y="154"/>
                  </a:lnTo>
                  <a:lnTo>
                    <a:pt x="222" y="136"/>
                  </a:lnTo>
                  <a:lnTo>
                    <a:pt x="242" y="120"/>
                  </a:lnTo>
                  <a:lnTo>
                    <a:pt x="252" y="112"/>
                  </a:lnTo>
                  <a:lnTo>
                    <a:pt x="264" y="108"/>
                  </a:lnTo>
                  <a:lnTo>
                    <a:pt x="276" y="104"/>
                  </a:lnTo>
                  <a:lnTo>
                    <a:pt x="288" y="100"/>
                  </a:lnTo>
                  <a:lnTo>
                    <a:pt x="302" y="98"/>
                  </a:lnTo>
                  <a:lnTo>
                    <a:pt x="314" y="98"/>
                  </a:lnTo>
                  <a:lnTo>
                    <a:pt x="314" y="98"/>
                  </a:lnTo>
                  <a:lnTo>
                    <a:pt x="328" y="98"/>
                  </a:lnTo>
                  <a:lnTo>
                    <a:pt x="340" y="100"/>
                  </a:lnTo>
                  <a:lnTo>
                    <a:pt x="354" y="104"/>
                  </a:lnTo>
                  <a:lnTo>
                    <a:pt x="366" y="108"/>
                  </a:lnTo>
                  <a:lnTo>
                    <a:pt x="376" y="112"/>
                  </a:lnTo>
                  <a:lnTo>
                    <a:pt x="388" y="120"/>
                  </a:lnTo>
                  <a:lnTo>
                    <a:pt x="406" y="136"/>
                  </a:lnTo>
                  <a:lnTo>
                    <a:pt x="422" y="154"/>
                  </a:lnTo>
                  <a:lnTo>
                    <a:pt x="430" y="166"/>
                  </a:lnTo>
                  <a:lnTo>
                    <a:pt x="434" y="176"/>
                  </a:lnTo>
                  <a:lnTo>
                    <a:pt x="438" y="188"/>
                  </a:lnTo>
                  <a:lnTo>
                    <a:pt x="442" y="202"/>
                  </a:lnTo>
                  <a:lnTo>
                    <a:pt x="444" y="214"/>
                  </a:lnTo>
                  <a:lnTo>
                    <a:pt x="444" y="228"/>
                  </a:lnTo>
                  <a:lnTo>
                    <a:pt x="444" y="300"/>
                  </a:lnTo>
                  <a:lnTo>
                    <a:pt x="332" y="300"/>
                  </a:lnTo>
                  <a:lnTo>
                    <a:pt x="332" y="446"/>
                  </a:lnTo>
                  <a:lnTo>
                    <a:pt x="636" y="446"/>
                  </a:lnTo>
                  <a:lnTo>
                    <a:pt x="636" y="372"/>
                  </a:lnTo>
                  <a:lnTo>
                    <a:pt x="636" y="37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a:grpSpLocks noChangeAspect="1"/>
          </p:cNvGrpSpPr>
          <p:nvPr/>
        </p:nvGrpSpPr>
        <p:grpSpPr>
          <a:xfrm>
            <a:off x="6173901" y="1599901"/>
            <a:ext cx="2208051" cy="914400"/>
            <a:chOff x="6252045" y="1583336"/>
            <a:chExt cx="2063448" cy="854517"/>
          </a:xfrm>
        </p:grpSpPr>
        <p:sp>
          <p:nvSpPr>
            <p:cNvPr id="80" name="Line 13"/>
            <p:cNvSpPr>
              <a:spLocks noChangeShapeType="1"/>
            </p:cNvSpPr>
            <p:nvPr/>
          </p:nvSpPr>
          <p:spPr bwMode="auto">
            <a:xfrm flipV="1">
              <a:off x="6807881" y="2027993"/>
              <a:ext cx="822960" cy="0"/>
            </a:xfrm>
            <a:prstGeom prst="line">
              <a:avLst/>
            </a:prstGeom>
            <a:noFill/>
            <a:ln w="28575">
              <a:solidFill>
                <a:schemeClr val="accent1"/>
              </a:solidFill>
              <a:round/>
              <a:headEnd/>
              <a:tailEnd type="triangle" w="med" len="med"/>
            </a:ln>
          </p:spPr>
          <p:txBody>
            <a:bodyPr wrap="none" anchor="ctr"/>
            <a:lstStyle/>
            <a:p>
              <a:endParaRPr lang="en-US"/>
            </a:p>
          </p:txBody>
        </p:sp>
        <p:sp>
          <p:nvSpPr>
            <p:cNvPr id="84" name="Rectangle 23"/>
            <p:cNvSpPr>
              <a:spLocks noChangeArrowheads="1"/>
            </p:cNvSpPr>
            <p:nvPr/>
          </p:nvSpPr>
          <p:spPr bwMode="auto">
            <a:xfrm>
              <a:off x="6660828" y="2167910"/>
              <a:ext cx="1186682" cy="269943"/>
            </a:xfrm>
            <a:prstGeom prst="round2DiagRect">
              <a:avLst/>
            </a:prstGeom>
            <a:noFill/>
            <a:ln w="34925">
              <a:noFill/>
              <a:round/>
              <a:headEnd/>
              <a:tailEnd/>
            </a:ln>
          </p:spPr>
          <p:txBody>
            <a:bodyPr lIns="90043" tIns="46863" rIns="90043" bIns="46863" anchor="ctr"/>
            <a:lstStyle/>
            <a:p>
              <a:pPr algn="ctr"/>
              <a:r>
                <a:rPr lang="en-US" altLang="zh-CN" sz="900" dirty="0" smtClean="0">
                  <a:solidFill>
                    <a:schemeClr val="tx2"/>
                  </a:solidFill>
                </a:rPr>
                <a:t>WPA2 encryption </a:t>
              </a:r>
              <a:endParaRPr lang="en-US" altLang="zh-CN" sz="900" dirty="0">
                <a:solidFill>
                  <a:schemeClr val="tx2"/>
                </a:solidFill>
              </a:endParaRPr>
            </a:p>
          </p:txBody>
        </p:sp>
        <p:pic>
          <p:nvPicPr>
            <p:cNvPr id="8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8636" y="1900693"/>
              <a:ext cx="204385" cy="304800"/>
            </a:xfrm>
            <a:prstGeom prst="rect">
              <a:avLst/>
            </a:prstGeom>
            <a:solidFill>
              <a:schemeClr val="bg1"/>
            </a:solidFill>
            <a:ln>
              <a:noFill/>
            </a:ln>
            <a:effectLst/>
          </p:spPr>
        </p:pic>
        <p:grpSp>
          <p:nvGrpSpPr>
            <p:cNvPr id="87" name="Group 140"/>
            <p:cNvGrpSpPr>
              <a:grpSpLocks/>
            </p:cNvGrpSpPr>
            <p:nvPr/>
          </p:nvGrpSpPr>
          <p:grpSpPr>
            <a:xfrm>
              <a:off x="6252045" y="1583336"/>
              <a:ext cx="295860" cy="731520"/>
              <a:chOff x="2305081" y="1891683"/>
              <a:chExt cx="285935" cy="706981"/>
            </a:xfrm>
          </p:grpSpPr>
          <p:sp>
            <p:nvSpPr>
              <p:cNvPr id="88" name="Oval 9"/>
              <p:cNvSpPr>
                <a:spLocks noChangeArrowheads="1"/>
              </p:cNvSpPr>
              <p:nvPr/>
            </p:nvSpPr>
            <p:spPr bwMode="auto">
              <a:xfrm flipH="1">
                <a:off x="2372637" y="1891683"/>
                <a:ext cx="150038" cy="155536"/>
              </a:xfrm>
              <a:prstGeom prst="ellipse">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0"/>
              <p:cNvSpPr>
                <a:spLocks/>
              </p:cNvSpPr>
              <p:nvPr/>
            </p:nvSpPr>
            <p:spPr bwMode="auto">
              <a:xfrm flipH="1">
                <a:off x="2305081" y="2069214"/>
                <a:ext cx="285935" cy="529450"/>
              </a:xfrm>
              <a:custGeom>
                <a:avLst/>
                <a:gdLst/>
                <a:ahLst/>
                <a:cxnLst>
                  <a:cxn ang="0">
                    <a:pos x="119" y="0"/>
                  </a:cxn>
                  <a:cxn ang="0">
                    <a:pos x="75" y="0"/>
                  </a:cxn>
                  <a:cxn ang="0">
                    <a:pos x="32" y="0"/>
                  </a:cxn>
                  <a:cxn ang="0">
                    <a:pos x="0" y="34"/>
                  </a:cxn>
                  <a:cxn ang="0">
                    <a:pos x="0" y="39"/>
                  </a:cxn>
                  <a:cxn ang="0">
                    <a:pos x="0" y="65"/>
                  </a:cxn>
                  <a:cxn ang="0">
                    <a:pos x="0" y="88"/>
                  </a:cxn>
                  <a:cxn ang="0">
                    <a:pos x="0" y="133"/>
                  </a:cxn>
                  <a:cxn ang="0">
                    <a:pos x="0" y="133"/>
                  </a:cxn>
                  <a:cxn ang="0">
                    <a:pos x="12" y="145"/>
                  </a:cxn>
                  <a:cxn ang="0">
                    <a:pos x="25" y="135"/>
                  </a:cxn>
                  <a:cxn ang="0">
                    <a:pos x="25" y="133"/>
                  </a:cxn>
                  <a:cxn ang="0">
                    <a:pos x="25" y="43"/>
                  </a:cxn>
                  <a:cxn ang="0">
                    <a:pos x="28" y="39"/>
                  </a:cxn>
                  <a:cxn ang="0">
                    <a:pos x="31" y="43"/>
                  </a:cxn>
                  <a:cxn ang="0">
                    <a:pos x="31" y="138"/>
                  </a:cxn>
                  <a:cxn ang="0">
                    <a:pos x="32" y="152"/>
                  </a:cxn>
                  <a:cxn ang="0">
                    <a:pos x="32" y="152"/>
                  </a:cxn>
                  <a:cxn ang="0">
                    <a:pos x="32" y="152"/>
                  </a:cxn>
                  <a:cxn ang="0">
                    <a:pos x="42" y="260"/>
                  </a:cxn>
                  <a:cxn ang="0">
                    <a:pos x="64" y="283"/>
                  </a:cxn>
                  <a:cxn ang="0">
                    <a:pos x="75" y="283"/>
                  </a:cxn>
                  <a:cxn ang="0">
                    <a:pos x="87" y="283"/>
                  </a:cxn>
                  <a:cxn ang="0">
                    <a:pos x="109" y="260"/>
                  </a:cxn>
                  <a:cxn ang="0">
                    <a:pos x="119" y="152"/>
                  </a:cxn>
                  <a:cxn ang="0">
                    <a:pos x="119" y="152"/>
                  </a:cxn>
                  <a:cxn ang="0">
                    <a:pos x="119" y="152"/>
                  </a:cxn>
                  <a:cxn ang="0">
                    <a:pos x="119" y="138"/>
                  </a:cxn>
                  <a:cxn ang="0">
                    <a:pos x="119" y="43"/>
                  </a:cxn>
                  <a:cxn ang="0">
                    <a:pos x="123" y="39"/>
                  </a:cxn>
                  <a:cxn ang="0">
                    <a:pos x="126" y="43"/>
                  </a:cxn>
                  <a:cxn ang="0">
                    <a:pos x="126" y="133"/>
                  </a:cxn>
                  <a:cxn ang="0">
                    <a:pos x="126" y="135"/>
                  </a:cxn>
                  <a:cxn ang="0">
                    <a:pos x="139" y="145"/>
                  </a:cxn>
                  <a:cxn ang="0">
                    <a:pos x="151" y="133"/>
                  </a:cxn>
                  <a:cxn ang="0">
                    <a:pos x="151" y="133"/>
                  </a:cxn>
                  <a:cxn ang="0">
                    <a:pos x="151" y="65"/>
                  </a:cxn>
                  <a:cxn ang="0">
                    <a:pos x="151" y="39"/>
                  </a:cxn>
                  <a:cxn ang="0">
                    <a:pos x="151" y="34"/>
                  </a:cxn>
                  <a:cxn ang="0">
                    <a:pos x="119" y="0"/>
                  </a:cxn>
                </a:cxnLst>
                <a:rect l="0" t="0" r="r" b="b"/>
                <a:pathLst>
                  <a:path w="151" h="283">
                    <a:moveTo>
                      <a:pt x="119" y="0"/>
                    </a:moveTo>
                    <a:cubicBezTo>
                      <a:pt x="75" y="0"/>
                      <a:pt x="75" y="0"/>
                      <a:pt x="75" y="0"/>
                    </a:cubicBezTo>
                    <a:cubicBezTo>
                      <a:pt x="32" y="0"/>
                      <a:pt x="32" y="0"/>
                      <a:pt x="32" y="0"/>
                    </a:cubicBezTo>
                    <a:cubicBezTo>
                      <a:pt x="11" y="0"/>
                      <a:pt x="0" y="10"/>
                      <a:pt x="0" y="34"/>
                    </a:cubicBezTo>
                    <a:cubicBezTo>
                      <a:pt x="0" y="39"/>
                      <a:pt x="0" y="39"/>
                      <a:pt x="0" y="39"/>
                    </a:cubicBezTo>
                    <a:cubicBezTo>
                      <a:pt x="0" y="65"/>
                      <a:pt x="0" y="65"/>
                      <a:pt x="0" y="65"/>
                    </a:cubicBezTo>
                    <a:cubicBezTo>
                      <a:pt x="0" y="88"/>
                      <a:pt x="0" y="88"/>
                      <a:pt x="0" y="88"/>
                    </a:cubicBezTo>
                    <a:cubicBezTo>
                      <a:pt x="0" y="133"/>
                      <a:pt x="0" y="133"/>
                      <a:pt x="0" y="133"/>
                    </a:cubicBezTo>
                    <a:cubicBezTo>
                      <a:pt x="0" y="133"/>
                      <a:pt x="0" y="133"/>
                      <a:pt x="0" y="133"/>
                    </a:cubicBezTo>
                    <a:cubicBezTo>
                      <a:pt x="0" y="140"/>
                      <a:pt x="5" y="145"/>
                      <a:pt x="12" y="145"/>
                    </a:cubicBezTo>
                    <a:cubicBezTo>
                      <a:pt x="19" y="145"/>
                      <a:pt x="24" y="141"/>
                      <a:pt x="25" y="135"/>
                    </a:cubicBezTo>
                    <a:cubicBezTo>
                      <a:pt x="25" y="134"/>
                      <a:pt x="25" y="133"/>
                      <a:pt x="25" y="133"/>
                    </a:cubicBezTo>
                    <a:cubicBezTo>
                      <a:pt x="25" y="43"/>
                      <a:pt x="25" y="43"/>
                      <a:pt x="25" y="43"/>
                    </a:cubicBezTo>
                    <a:cubicBezTo>
                      <a:pt x="25" y="41"/>
                      <a:pt x="26" y="39"/>
                      <a:pt x="28" y="39"/>
                    </a:cubicBezTo>
                    <a:cubicBezTo>
                      <a:pt x="30" y="39"/>
                      <a:pt x="31" y="41"/>
                      <a:pt x="31" y="43"/>
                    </a:cubicBezTo>
                    <a:cubicBezTo>
                      <a:pt x="31" y="138"/>
                      <a:pt x="31" y="138"/>
                      <a:pt x="31" y="138"/>
                    </a:cubicBezTo>
                    <a:cubicBezTo>
                      <a:pt x="31" y="138"/>
                      <a:pt x="31" y="147"/>
                      <a:pt x="32" y="152"/>
                    </a:cubicBezTo>
                    <a:cubicBezTo>
                      <a:pt x="32" y="152"/>
                      <a:pt x="32" y="152"/>
                      <a:pt x="32" y="152"/>
                    </a:cubicBezTo>
                    <a:cubicBezTo>
                      <a:pt x="32" y="152"/>
                      <a:pt x="32" y="152"/>
                      <a:pt x="32" y="152"/>
                    </a:cubicBezTo>
                    <a:cubicBezTo>
                      <a:pt x="42" y="260"/>
                      <a:pt x="42" y="260"/>
                      <a:pt x="42" y="260"/>
                    </a:cubicBezTo>
                    <a:cubicBezTo>
                      <a:pt x="43" y="276"/>
                      <a:pt x="50" y="283"/>
                      <a:pt x="64" y="283"/>
                    </a:cubicBezTo>
                    <a:cubicBezTo>
                      <a:pt x="75" y="283"/>
                      <a:pt x="75" y="283"/>
                      <a:pt x="75" y="283"/>
                    </a:cubicBezTo>
                    <a:cubicBezTo>
                      <a:pt x="87" y="283"/>
                      <a:pt x="87" y="283"/>
                      <a:pt x="87" y="283"/>
                    </a:cubicBezTo>
                    <a:cubicBezTo>
                      <a:pt x="101" y="283"/>
                      <a:pt x="108" y="276"/>
                      <a:pt x="109" y="260"/>
                    </a:cubicBezTo>
                    <a:cubicBezTo>
                      <a:pt x="119" y="152"/>
                      <a:pt x="119" y="152"/>
                      <a:pt x="119" y="152"/>
                    </a:cubicBezTo>
                    <a:cubicBezTo>
                      <a:pt x="119" y="152"/>
                      <a:pt x="119" y="152"/>
                      <a:pt x="119" y="152"/>
                    </a:cubicBezTo>
                    <a:cubicBezTo>
                      <a:pt x="119" y="152"/>
                      <a:pt x="119" y="152"/>
                      <a:pt x="119" y="152"/>
                    </a:cubicBezTo>
                    <a:cubicBezTo>
                      <a:pt x="119" y="147"/>
                      <a:pt x="119" y="138"/>
                      <a:pt x="119" y="138"/>
                    </a:cubicBezTo>
                    <a:cubicBezTo>
                      <a:pt x="119" y="43"/>
                      <a:pt x="119" y="43"/>
                      <a:pt x="119" y="43"/>
                    </a:cubicBezTo>
                    <a:cubicBezTo>
                      <a:pt x="119" y="41"/>
                      <a:pt x="121" y="39"/>
                      <a:pt x="123" y="39"/>
                    </a:cubicBezTo>
                    <a:cubicBezTo>
                      <a:pt x="124" y="39"/>
                      <a:pt x="126" y="41"/>
                      <a:pt x="126" y="43"/>
                    </a:cubicBezTo>
                    <a:cubicBezTo>
                      <a:pt x="126" y="133"/>
                      <a:pt x="126" y="133"/>
                      <a:pt x="126" y="133"/>
                    </a:cubicBezTo>
                    <a:cubicBezTo>
                      <a:pt x="126" y="133"/>
                      <a:pt x="126" y="134"/>
                      <a:pt x="126" y="135"/>
                    </a:cubicBezTo>
                    <a:cubicBezTo>
                      <a:pt x="127" y="141"/>
                      <a:pt x="132" y="145"/>
                      <a:pt x="139" y="145"/>
                    </a:cubicBezTo>
                    <a:cubicBezTo>
                      <a:pt x="146" y="145"/>
                      <a:pt x="151" y="140"/>
                      <a:pt x="151" y="133"/>
                    </a:cubicBezTo>
                    <a:cubicBezTo>
                      <a:pt x="151" y="133"/>
                      <a:pt x="151" y="133"/>
                      <a:pt x="151" y="133"/>
                    </a:cubicBezTo>
                    <a:cubicBezTo>
                      <a:pt x="151" y="65"/>
                      <a:pt x="151" y="65"/>
                      <a:pt x="151" y="65"/>
                    </a:cubicBezTo>
                    <a:cubicBezTo>
                      <a:pt x="151" y="39"/>
                      <a:pt x="151" y="39"/>
                      <a:pt x="151" y="39"/>
                    </a:cubicBezTo>
                    <a:cubicBezTo>
                      <a:pt x="151" y="34"/>
                      <a:pt x="151" y="34"/>
                      <a:pt x="151" y="34"/>
                    </a:cubicBezTo>
                    <a:cubicBezTo>
                      <a:pt x="151" y="10"/>
                      <a:pt x="140" y="0"/>
                      <a:pt x="119" y="0"/>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2" name="Group 300"/>
            <p:cNvGrpSpPr>
              <a:grpSpLocks noChangeAspect="1"/>
            </p:cNvGrpSpPr>
            <p:nvPr/>
          </p:nvGrpSpPr>
          <p:grpSpPr>
            <a:xfrm>
              <a:off x="7708629" y="1670632"/>
              <a:ext cx="606864" cy="548640"/>
              <a:chOff x="7078663" y="2641600"/>
              <a:chExt cx="1406526" cy="1271588"/>
            </a:xfrm>
            <a:solidFill>
              <a:schemeClr val="accent1"/>
            </a:solidFill>
          </p:grpSpPr>
          <p:sp>
            <p:nvSpPr>
              <p:cNvPr id="103" name="Freeform 18"/>
              <p:cNvSpPr>
                <a:spLocks/>
              </p:cNvSpPr>
              <p:nvPr/>
            </p:nvSpPr>
            <p:spPr bwMode="auto">
              <a:xfrm>
                <a:off x="7226301" y="2811463"/>
                <a:ext cx="260350" cy="715963"/>
              </a:xfrm>
              <a:custGeom>
                <a:avLst/>
                <a:gdLst/>
                <a:ahLst/>
                <a:cxnLst>
                  <a:cxn ang="0">
                    <a:pos x="52" y="0"/>
                  </a:cxn>
                  <a:cxn ang="0">
                    <a:pos x="52" y="189"/>
                  </a:cxn>
                  <a:cxn ang="0">
                    <a:pos x="69" y="172"/>
                  </a:cxn>
                  <a:cxn ang="0">
                    <a:pos x="69" y="17"/>
                  </a:cxn>
                  <a:cxn ang="0">
                    <a:pos x="52" y="0"/>
                  </a:cxn>
                </a:cxnLst>
                <a:rect l="0" t="0" r="r" b="b"/>
                <a:pathLst>
                  <a:path w="69" h="189">
                    <a:moveTo>
                      <a:pt x="52" y="0"/>
                    </a:moveTo>
                    <a:cubicBezTo>
                      <a:pt x="0" y="52"/>
                      <a:pt x="0" y="137"/>
                      <a:pt x="52" y="189"/>
                    </a:cubicBezTo>
                    <a:cubicBezTo>
                      <a:pt x="69" y="172"/>
                      <a:pt x="69" y="172"/>
                      <a:pt x="69" y="172"/>
                    </a:cubicBezTo>
                    <a:cubicBezTo>
                      <a:pt x="26" y="129"/>
                      <a:pt x="26" y="60"/>
                      <a:pt x="69" y="17"/>
                    </a:cubicBezTo>
                    <a:lnTo>
                      <a:pt x="5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19"/>
              <p:cNvSpPr>
                <a:spLocks/>
              </p:cNvSpPr>
              <p:nvPr/>
            </p:nvSpPr>
            <p:spPr bwMode="auto">
              <a:xfrm>
                <a:off x="8077201" y="2811463"/>
                <a:ext cx="260350" cy="715963"/>
              </a:xfrm>
              <a:custGeom>
                <a:avLst/>
                <a:gdLst/>
                <a:ahLst/>
                <a:cxnLst>
                  <a:cxn ang="0">
                    <a:pos x="17" y="0"/>
                  </a:cxn>
                  <a:cxn ang="0">
                    <a:pos x="0" y="17"/>
                  </a:cxn>
                  <a:cxn ang="0">
                    <a:pos x="0" y="172"/>
                  </a:cxn>
                  <a:cxn ang="0">
                    <a:pos x="17" y="189"/>
                  </a:cxn>
                  <a:cxn ang="0">
                    <a:pos x="17" y="0"/>
                  </a:cxn>
                </a:cxnLst>
                <a:rect l="0" t="0" r="r" b="b"/>
                <a:pathLst>
                  <a:path w="69" h="189">
                    <a:moveTo>
                      <a:pt x="17" y="0"/>
                    </a:moveTo>
                    <a:cubicBezTo>
                      <a:pt x="0" y="17"/>
                      <a:pt x="0" y="17"/>
                      <a:pt x="0" y="17"/>
                    </a:cubicBezTo>
                    <a:cubicBezTo>
                      <a:pt x="42" y="60"/>
                      <a:pt x="42" y="129"/>
                      <a:pt x="0" y="172"/>
                    </a:cubicBezTo>
                    <a:cubicBezTo>
                      <a:pt x="17" y="189"/>
                      <a:pt x="17" y="189"/>
                      <a:pt x="17" y="189"/>
                    </a:cubicBezTo>
                    <a:cubicBezTo>
                      <a:pt x="69" y="137"/>
                      <a:pt x="69" y="52"/>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0"/>
              <p:cNvSpPr>
                <a:spLocks/>
              </p:cNvSpPr>
              <p:nvPr/>
            </p:nvSpPr>
            <p:spPr bwMode="auto">
              <a:xfrm>
                <a:off x="7078663" y="2641600"/>
                <a:ext cx="279400" cy="1055688"/>
              </a:xfrm>
              <a:custGeom>
                <a:avLst/>
                <a:gdLst/>
                <a:ahLst/>
                <a:cxnLst>
                  <a:cxn ang="0">
                    <a:pos x="74" y="17"/>
                  </a:cxn>
                  <a:cxn ang="0">
                    <a:pos x="57" y="0"/>
                  </a:cxn>
                  <a:cxn ang="0">
                    <a:pos x="0" y="139"/>
                  </a:cxn>
                  <a:cxn ang="0">
                    <a:pos x="57" y="279"/>
                  </a:cxn>
                  <a:cxn ang="0">
                    <a:pos x="74" y="262"/>
                  </a:cxn>
                  <a:cxn ang="0">
                    <a:pos x="24" y="139"/>
                  </a:cxn>
                  <a:cxn ang="0">
                    <a:pos x="74" y="17"/>
                  </a:cxn>
                </a:cxnLst>
                <a:rect l="0" t="0" r="r" b="b"/>
                <a:pathLst>
                  <a:path w="74" h="279">
                    <a:moveTo>
                      <a:pt x="74" y="17"/>
                    </a:moveTo>
                    <a:cubicBezTo>
                      <a:pt x="57" y="0"/>
                      <a:pt x="57" y="0"/>
                      <a:pt x="57" y="0"/>
                    </a:cubicBezTo>
                    <a:cubicBezTo>
                      <a:pt x="20" y="37"/>
                      <a:pt x="0" y="87"/>
                      <a:pt x="0" y="139"/>
                    </a:cubicBezTo>
                    <a:cubicBezTo>
                      <a:pt x="0" y="192"/>
                      <a:pt x="20" y="242"/>
                      <a:pt x="57" y="279"/>
                    </a:cubicBezTo>
                    <a:cubicBezTo>
                      <a:pt x="74" y="262"/>
                      <a:pt x="74" y="262"/>
                      <a:pt x="74" y="262"/>
                    </a:cubicBezTo>
                    <a:cubicBezTo>
                      <a:pt x="42" y="229"/>
                      <a:pt x="24" y="186"/>
                      <a:pt x="24" y="139"/>
                    </a:cubicBezTo>
                    <a:cubicBezTo>
                      <a:pt x="24" y="93"/>
                      <a:pt x="42" y="50"/>
                      <a:pt x="74" y="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1"/>
              <p:cNvSpPr>
                <a:spLocks/>
              </p:cNvSpPr>
              <p:nvPr/>
            </p:nvSpPr>
            <p:spPr bwMode="auto">
              <a:xfrm>
                <a:off x="8201026" y="2641600"/>
                <a:ext cx="284163" cy="1055688"/>
              </a:xfrm>
              <a:custGeom>
                <a:avLst/>
                <a:gdLst/>
                <a:ahLst/>
                <a:cxnLst>
                  <a:cxn ang="0">
                    <a:pos x="17" y="0"/>
                  </a:cxn>
                  <a:cxn ang="0">
                    <a:pos x="0" y="17"/>
                  </a:cxn>
                  <a:cxn ang="0">
                    <a:pos x="51" y="139"/>
                  </a:cxn>
                  <a:cxn ang="0">
                    <a:pos x="0" y="262"/>
                  </a:cxn>
                  <a:cxn ang="0">
                    <a:pos x="17" y="279"/>
                  </a:cxn>
                  <a:cxn ang="0">
                    <a:pos x="75" y="139"/>
                  </a:cxn>
                  <a:cxn ang="0">
                    <a:pos x="17" y="0"/>
                  </a:cxn>
                </a:cxnLst>
                <a:rect l="0" t="0" r="r" b="b"/>
                <a:pathLst>
                  <a:path w="75" h="279">
                    <a:moveTo>
                      <a:pt x="17" y="0"/>
                    </a:moveTo>
                    <a:cubicBezTo>
                      <a:pt x="0" y="17"/>
                      <a:pt x="0" y="17"/>
                      <a:pt x="0" y="17"/>
                    </a:cubicBezTo>
                    <a:cubicBezTo>
                      <a:pt x="33" y="50"/>
                      <a:pt x="51" y="93"/>
                      <a:pt x="51" y="139"/>
                    </a:cubicBezTo>
                    <a:cubicBezTo>
                      <a:pt x="51" y="186"/>
                      <a:pt x="33" y="229"/>
                      <a:pt x="0" y="262"/>
                    </a:cubicBezTo>
                    <a:cubicBezTo>
                      <a:pt x="17" y="279"/>
                      <a:pt x="17" y="279"/>
                      <a:pt x="17" y="279"/>
                    </a:cubicBezTo>
                    <a:cubicBezTo>
                      <a:pt x="55" y="242"/>
                      <a:pt x="75" y="192"/>
                      <a:pt x="75" y="139"/>
                    </a:cubicBezTo>
                    <a:cubicBezTo>
                      <a:pt x="75" y="87"/>
                      <a:pt x="55" y="37"/>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2"/>
              <p:cNvSpPr>
                <a:spLocks/>
              </p:cNvSpPr>
              <p:nvPr/>
            </p:nvSpPr>
            <p:spPr bwMode="auto">
              <a:xfrm>
                <a:off x="7615238" y="3005138"/>
                <a:ext cx="333375" cy="908050"/>
              </a:xfrm>
              <a:custGeom>
                <a:avLst/>
                <a:gdLst/>
                <a:ahLst/>
                <a:cxnLst>
                  <a:cxn ang="0">
                    <a:pos x="44" y="0"/>
                  </a:cxn>
                  <a:cxn ang="0">
                    <a:pos x="0" y="43"/>
                  </a:cxn>
                  <a:cxn ang="0">
                    <a:pos x="27" y="84"/>
                  </a:cxn>
                  <a:cxn ang="0">
                    <a:pos x="27" y="240"/>
                  </a:cxn>
                  <a:cxn ang="0">
                    <a:pos x="61" y="240"/>
                  </a:cxn>
                  <a:cxn ang="0">
                    <a:pos x="61" y="84"/>
                  </a:cxn>
                  <a:cxn ang="0">
                    <a:pos x="88" y="43"/>
                  </a:cxn>
                  <a:cxn ang="0">
                    <a:pos x="44" y="0"/>
                  </a:cxn>
                </a:cxnLst>
                <a:rect l="0" t="0" r="r" b="b"/>
                <a:pathLst>
                  <a:path w="88" h="240">
                    <a:moveTo>
                      <a:pt x="44" y="0"/>
                    </a:moveTo>
                    <a:cubicBezTo>
                      <a:pt x="20" y="0"/>
                      <a:pt x="0" y="19"/>
                      <a:pt x="0" y="43"/>
                    </a:cubicBezTo>
                    <a:cubicBezTo>
                      <a:pt x="0" y="62"/>
                      <a:pt x="12" y="77"/>
                      <a:pt x="27" y="84"/>
                    </a:cubicBezTo>
                    <a:cubicBezTo>
                      <a:pt x="27" y="240"/>
                      <a:pt x="27" y="240"/>
                      <a:pt x="27" y="240"/>
                    </a:cubicBezTo>
                    <a:cubicBezTo>
                      <a:pt x="61" y="240"/>
                      <a:pt x="61" y="240"/>
                      <a:pt x="61" y="240"/>
                    </a:cubicBezTo>
                    <a:cubicBezTo>
                      <a:pt x="61" y="84"/>
                      <a:pt x="61" y="84"/>
                      <a:pt x="61" y="84"/>
                    </a:cubicBezTo>
                    <a:cubicBezTo>
                      <a:pt x="77" y="77"/>
                      <a:pt x="88" y="62"/>
                      <a:pt x="88" y="43"/>
                    </a:cubicBezTo>
                    <a:cubicBezTo>
                      <a:pt x="88" y="19"/>
                      <a:pt x="68" y="0"/>
                      <a:pt x="4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p:cNvGrpSpPr>
            <a:grpSpLocks noChangeAspect="1"/>
          </p:cNvGrpSpPr>
          <p:nvPr/>
        </p:nvGrpSpPr>
        <p:grpSpPr>
          <a:xfrm>
            <a:off x="541592" y="1454438"/>
            <a:ext cx="2039432" cy="914400"/>
            <a:chOff x="635374" y="1516958"/>
            <a:chExt cx="1835489" cy="822960"/>
          </a:xfrm>
        </p:grpSpPr>
        <p:grpSp>
          <p:nvGrpSpPr>
            <p:cNvPr id="79" name="Group 58"/>
            <p:cNvGrpSpPr>
              <a:grpSpLocks noChangeAspect="1"/>
            </p:cNvGrpSpPr>
            <p:nvPr/>
          </p:nvGrpSpPr>
          <p:grpSpPr>
            <a:xfrm rot="11700000">
              <a:off x="635374" y="1516958"/>
              <a:ext cx="1835489" cy="822960"/>
              <a:chOff x="2318644" y="864523"/>
              <a:chExt cx="931452" cy="417626"/>
            </a:xfrm>
            <a:solidFill>
              <a:schemeClr val="bg1">
                <a:lumMod val="50000"/>
              </a:schemeClr>
            </a:solidFill>
          </p:grpSpPr>
          <p:sp>
            <p:nvSpPr>
              <p:cNvPr id="81" name="Rounded Rectangle 80"/>
              <p:cNvSpPr/>
              <p:nvPr/>
            </p:nvSpPr>
            <p:spPr>
              <a:xfrm>
                <a:off x="2731268" y="1019155"/>
                <a:ext cx="518828" cy="108363"/>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2318644" y="864523"/>
                <a:ext cx="417626" cy="417626"/>
              </a:xfrm>
              <a:prstGeom prst="ellipse">
                <a:avLst/>
              </a:prstGeom>
              <a:noFill/>
              <a:ln w="571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300"/>
            <p:cNvGrpSpPr>
              <a:grpSpLocks noChangeAspect="1"/>
            </p:cNvGrpSpPr>
            <p:nvPr/>
          </p:nvGrpSpPr>
          <p:grpSpPr>
            <a:xfrm>
              <a:off x="1792456" y="1833699"/>
              <a:ext cx="505720" cy="457200"/>
              <a:chOff x="7078663" y="2641600"/>
              <a:chExt cx="1406526" cy="1271588"/>
            </a:xfrm>
            <a:solidFill>
              <a:schemeClr val="accent2"/>
            </a:solidFill>
          </p:grpSpPr>
          <p:sp>
            <p:nvSpPr>
              <p:cNvPr id="109" name="Freeform 18"/>
              <p:cNvSpPr>
                <a:spLocks/>
              </p:cNvSpPr>
              <p:nvPr/>
            </p:nvSpPr>
            <p:spPr bwMode="auto">
              <a:xfrm>
                <a:off x="7226301" y="2811463"/>
                <a:ext cx="260350" cy="715963"/>
              </a:xfrm>
              <a:custGeom>
                <a:avLst/>
                <a:gdLst/>
                <a:ahLst/>
                <a:cxnLst>
                  <a:cxn ang="0">
                    <a:pos x="52" y="0"/>
                  </a:cxn>
                  <a:cxn ang="0">
                    <a:pos x="52" y="189"/>
                  </a:cxn>
                  <a:cxn ang="0">
                    <a:pos x="69" y="172"/>
                  </a:cxn>
                  <a:cxn ang="0">
                    <a:pos x="69" y="17"/>
                  </a:cxn>
                  <a:cxn ang="0">
                    <a:pos x="52" y="0"/>
                  </a:cxn>
                </a:cxnLst>
                <a:rect l="0" t="0" r="r" b="b"/>
                <a:pathLst>
                  <a:path w="69" h="189">
                    <a:moveTo>
                      <a:pt x="52" y="0"/>
                    </a:moveTo>
                    <a:cubicBezTo>
                      <a:pt x="0" y="52"/>
                      <a:pt x="0" y="137"/>
                      <a:pt x="52" y="189"/>
                    </a:cubicBezTo>
                    <a:cubicBezTo>
                      <a:pt x="69" y="172"/>
                      <a:pt x="69" y="172"/>
                      <a:pt x="69" y="172"/>
                    </a:cubicBezTo>
                    <a:cubicBezTo>
                      <a:pt x="26" y="129"/>
                      <a:pt x="26" y="60"/>
                      <a:pt x="69" y="17"/>
                    </a:cubicBezTo>
                    <a:lnTo>
                      <a:pt x="5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9"/>
              <p:cNvSpPr>
                <a:spLocks/>
              </p:cNvSpPr>
              <p:nvPr/>
            </p:nvSpPr>
            <p:spPr bwMode="auto">
              <a:xfrm>
                <a:off x="8077201" y="2811463"/>
                <a:ext cx="260350" cy="715963"/>
              </a:xfrm>
              <a:custGeom>
                <a:avLst/>
                <a:gdLst/>
                <a:ahLst/>
                <a:cxnLst>
                  <a:cxn ang="0">
                    <a:pos x="17" y="0"/>
                  </a:cxn>
                  <a:cxn ang="0">
                    <a:pos x="0" y="17"/>
                  </a:cxn>
                  <a:cxn ang="0">
                    <a:pos x="0" y="172"/>
                  </a:cxn>
                  <a:cxn ang="0">
                    <a:pos x="17" y="189"/>
                  </a:cxn>
                  <a:cxn ang="0">
                    <a:pos x="17" y="0"/>
                  </a:cxn>
                </a:cxnLst>
                <a:rect l="0" t="0" r="r" b="b"/>
                <a:pathLst>
                  <a:path w="69" h="189">
                    <a:moveTo>
                      <a:pt x="17" y="0"/>
                    </a:moveTo>
                    <a:cubicBezTo>
                      <a:pt x="0" y="17"/>
                      <a:pt x="0" y="17"/>
                      <a:pt x="0" y="17"/>
                    </a:cubicBezTo>
                    <a:cubicBezTo>
                      <a:pt x="42" y="60"/>
                      <a:pt x="42" y="129"/>
                      <a:pt x="0" y="172"/>
                    </a:cubicBezTo>
                    <a:cubicBezTo>
                      <a:pt x="17" y="189"/>
                      <a:pt x="17" y="189"/>
                      <a:pt x="17" y="189"/>
                    </a:cubicBezTo>
                    <a:cubicBezTo>
                      <a:pt x="69" y="137"/>
                      <a:pt x="69" y="52"/>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0"/>
              <p:cNvSpPr>
                <a:spLocks/>
              </p:cNvSpPr>
              <p:nvPr/>
            </p:nvSpPr>
            <p:spPr bwMode="auto">
              <a:xfrm>
                <a:off x="7078663" y="2641600"/>
                <a:ext cx="279400" cy="1055688"/>
              </a:xfrm>
              <a:custGeom>
                <a:avLst/>
                <a:gdLst/>
                <a:ahLst/>
                <a:cxnLst>
                  <a:cxn ang="0">
                    <a:pos x="74" y="17"/>
                  </a:cxn>
                  <a:cxn ang="0">
                    <a:pos x="57" y="0"/>
                  </a:cxn>
                  <a:cxn ang="0">
                    <a:pos x="0" y="139"/>
                  </a:cxn>
                  <a:cxn ang="0">
                    <a:pos x="57" y="279"/>
                  </a:cxn>
                  <a:cxn ang="0">
                    <a:pos x="74" y="262"/>
                  </a:cxn>
                  <a:cxn ang="0">
                    <a:pos x="24" y="139"/>
                  </a:cxn>
                  <a:cxn ang="0">
                    <a:pos x="74" y="17"/>
                  </a:cxn>
                </a:cxnLst>
                <a:rect l="0" t="0" r="r" b="b"/>
                <a:pathLst>
                  <a:path w="74" h="279">
                    <a:moveTo>
                      <a:pt x="74" y="17"/>
                    </a:moveTo>
                    <a:cubicBezTo>
                      <a:pt x="57" y="0"/>
                      <a:pt x="57" y="0"/>
                      <a:pt x="57" y="0"/>
                    </a:cubicBezTo>
                    <a:cubicBezTo>
                      <a:pt x="20" y="37"/>
                      <a:pt x="0" y="87"/>
                      <a:pt x="0" y="139"/>
                    </a:cubicBezTo>
                    <a:cubicBezTo>
                      <a:pt x="0" y="192"/>
                      <a:pt x="20" y="242"/>
                      <a:pt x="57" y="279"/>
                    </a:cubicBezTo>
                    <a:cubicBezTo>
                      <a:pt x="74" y="262"/>
                      <a:pt x="74" y="262"/>
                      <a:pt x="74" y="262"/>
                    </a:cubicBezTo>
                    <a:cubicBezTo>
                      <a:pt x="42" y="229"/>
                      <a:pt x="24" y="186"/>
                      <a:pt x="24" y="139"/>
                    </a:cubicBezTo>
                    <a:cubicBezTo>
                      <a:pt x="24" y="93"/>
                      <a:pt x="42" y="50"/>
                      <a:pt x="74" y="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21"/>
              <p:cNvSpPr>
                <a:spLocks/>
              </p:cNvSpPr>
              <p:nvPr/>
            </p:nvSpPr>
            <p:spPr bwMode="auto">
              <a:xfrm>
                <a:off x="8201026" y="2641600"/>
                <a:ext cx="284163" cy="1055688"/>
              </a:xfrm>
              <a:custGeom>
                <a:avLst/>
                <a:gdLst/>
                <a:ahLst/>
                <a:cxnLst>
                  <a:cxn ang="0">
                    <a:pos x="17" y="0"/>
                  </a:cxn>
                  <a:cxn ang="0">
                    <a:pos x="0" y="17"/>
                  </a:cxn>
                  <a:cxn ang="0">
                    <a:pos x="51" y="139"/>
                  </a:cxn>
                  <a:cxn ang="0">
                    <a:pos x="0" y="262"/>
                  </a:cxn>
                  <a:cxn ang="0">
                    <a:pos x="17" y="279"/>
                  </a:cxn>
                  <a:cxn ang="0">
                    <a:pos x="75" y="139"/>
                  </a:cxn>
                  <a:cxn ang="0">
                    <a:pos x="17" y="0"/>
                  </a:cxn>
                </a:cxnLst>
                <a:rect l="0" t="0" r="r" b="b"/>
                <a:pathLst>
                  <a:path w="75" h="279">
                    <a:moveTo>
                      <a:pt x="17" y="0"/>
                    </a:moveTo>
                    <a:cubicBezTo>
                      <a:pt x="0" y="17"/>
                      <a:pt x="0" y="17"/>
                      <a:pt x="0" y="17"/>
                    </a:cubicBezTo>
                    <a:cubicBezTo>
                      <a:pt x="33" y="50"/>
                      <a:pt x="51" y="93"/>
                      <a:pt x="51" y="139"/>
                    </a:cubicBezTo>
                    <a:cubicBezTo>
                      <a:pt x="51" y="186"/>
                      <a:pt x="33" y="229"/>
                      <a:pt x="0" y="262"/>
                    </a:cubicBezTo>
                    <a:cubicBezTo>
                      <a:pt x="17" y="279"/>
                      <a:pt x="17" y="279"/>
                      <a:pt x="17" y="279"/>
                    </a:cubicBezTo>
                    <a:cubicBezTo>
                      <a:pt x="55" y="242"/>
                      <a:pt x="75" y="192"/>
                      <a:pt x="75" y="139"/>
                    </a:cubicBezTo>
                    <a:cubicBezTo>
                      <a:pt x="75" y="87"/>
                      <a:pt x="55" y="37"/>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22"/>
              <p:cNvSpPr>
                <a:spLocks/>
              </p:cNvSpPr>
              <p:nvPr/>
            </p:nvSpPr>
            <p:spPr bwMode="auto">
              <a:xfrm>
                <a:off x="7615238" y="3005138"/>
                <a:ext cx="333375" cy="908050"/>
              </a:xfrm>
              <a:custGeom>
                <a:avLst/>
                <a:gdLst/>
                <a:ahLst/>
                <a:cxnLst>
                  <a:cxn ang="0">
                    <a:pos x="44" y="0"/>
                  </a:cxn>
                  <a:cxn ang="0">
                    <a:pos x="0" y="43"/>
                  </a:cxn>
                  <a:cxn ang="0">
                    <a:pos x="27" y="84"/>
                  </a:cxn>
                  <a:cxn ang="0">
                    <a:pos x="27" y="240"/>
                  </a:cxn>
                  <a:cxn ang="0">
                    <a:pos x="61" y="240"/>
                  </a:cxn>
                  <a:cxn ang="0">
                    <a:pos x="61" y="84"/>
                  </a:cxn>
                  <a:cxn ang="0">
                    <a:pos x="88" y="43"/>
                  </a:cxn>
                  <a:cxn ang="0">
                    <a:pos x="44" y="0"/>
                  </a:cxn>
                </a:cxnLst>
                <a:rect l="0" t="0" r="r" b="b"/>
                <a:pathLst>
                  <a:path w="88" h="240">
                    <a:moveTo>
                      <a:pt x="44" y="0"/>
                    </a:moveTo>
                    <a:cubicBezTo>
                      <a:pt x="20" y="0"/>
                      <a:pt x="0" y="19"/>
                      <a:pt x="0" y="43"/>
                    </a:cubicBezTo>
                    <a:cubicBezTo>
                      <a:pt x="0" y="62"/>
                      <a:pt x="12" y="77"/>
                      <a:pt x="27" y="84"/>
                    </a:cubicBezTo>
                    <a:cubicBezTo>
                      <a:pt x="27" y="240"/>
                      <a:pt x="27" y="240"/>
                      <a:pt x="27" y="240"/>
                    </a:cubicBezTo>
                    <a:cubicBezTo>
                      <a:pt x="61" y="240"/>
                      <a:pt x="61" y="240"/>
                      <a:pt x="61" y="240"/>
                    </a:cubicBezTo>
                    <a:cubicBezTo>
                      <a:pt x="61" y="84"/>
                      <a:pt x="61" y="84"/>
                      <a:pt x="61" y="84"/>
                    </a:cubicBezTo>
                    <a:cubicBezTo>
                      <a:pt x="77" y="77"/>
                      <a:pt x="88" y="62"/>
                      <a:pt x="88" y="43"/>
                    </a:cubicBezTo>
                    <a:cubicBezTo>
                      <a:pt x="88" y="19"/>
                      <a:pt x="68" y="0"/>
                      <a:pt x="4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14" name="Subtitle 68"/>
          <p:cNvSpPr txBox="1">
            <a:spLocks/>
          </p:cNvSpPr>
          <p:nvPr/>
        </p:nvSpPr>
        <p:spPr>
          <a:xfrm>
            <a:off x="331470" y="686842"/>
            <a:ext cx="8117206" cy="276999"/>
          </a:xfrm>
          <a:prstGeom prst="rect">
            <a:avLst/>
          </a:prstGeom>
        </p:spPr>
        <p:txBody>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mn-lt"/>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mn-lt"/>
                <a:ea typeface="+mn-ea"/>
                <a:cs typeface="HP Simplified" pitchFamily="34" charset="0"/>
              </a:defRPr>
            </a:lvl2pPr>
            <a:lvl3pPr marL="114300" indent="-114300" algn="l" defTabSz="457200" rtl="0" eaLnBrk="1" latinLnBrk="0" hangingPunct="1">
              <a:lnSpc>
                <a:spcPct val="100000"/>
              </a:lnSpc>
              <a:spcBef>
                <a:spcPts val="0"/>
              </a:spcBef>
              <a:spcAft>
                <a:spcPts val="400"/>
              </a:spcAft>
              <a:buClr>
                <a:schemeClr val="tx1"/>
              </a:buClr>
              <a:buFont typeface="Arial"/>
              <a:buChar char="•"/>
              <a:defRPr sz="1400" b="0" i="0" kern="1200">
                <a:solidFill>
                  <a:srgbClr val="000000"/>
                </a:solidFill>
                <a:latin typeface="+mn-lt"/>
                <a:ea typeface="+mn-ea"/>
                <a:cs typeface="HP Simplified" pitchFamily="34" charset="0"/>
              </a:defRPr>
            </a:lvl3pPr>
            <a:lvl4pPr marL="228600" indent="-114300" algn="l" defTabSz="457200" rtl="0" eaLnBrk="1" latinLnBrk="0" hangingPunct="1">
              <a:lnSpc>
                <a:spcPct val="100000"/>
              </a:lnSpc>
              <a:spcBef>
                <a:spcPts val="0"/>
              </a:spcBef>
              <a:spcAft>
                <a:spcPts val="400"/>
              </a:spcAft>
              <a:buClr>
                <a:schemeClr val="tx1"/>
              </a:buClr>
              <a:buSzPct val="80000"/>
              <a:buFont typeface="Lucida Grande"/>
              <a:buChar char="−"/>
              <a:defRPr lang="en-US" sz="1400" b="0" i="0" kern="1200" dirty="0" smtClean="0">
                <a:solidFill>
                  <a:srgbClr val="000000"/>
                </a:solidFill>
                <a:latin typeface="+mn-lt"/>
                <a:ea typeface="+mn-ea"/>
                <a:cs typeface="HP Simplified" pitchFamily="34" charset="0"/>
              </a:defRPr>
            </a:lvl4pPr>
            <a:lvl5pPr marL="342900" indent="-114300" algn="l" defTabSz="457200" rtl="0" eaLnBrk="1" latinLnBrk="0" hangingPunct="1">
              <a:lnSpc>
                <a:spcPct val="100000"/>
              </a:lnSpc>
              <a:spcBef>
                <a:spcPts val="0"/>
              </a:spcBef>
              <a:spcAft>
                <a:spcPts val="400"/>
              </a:spcAft>
              <a:buClr>
                <a:schemeClr val="tx1"/>
              </a:buClr>
              <a:buFont typeface="Arial"/>
              <a:buChar char="•"/>
              <a:tabLst/>
              <a:defRPr sz="1400" b="0" i="0" kern="1200">
                <a:solidFill>
                  <a:srgbClr val="000000"/>
                </a:solidFill>
                <a:latin typeface="+mn-lt"/>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0" dirty="0" smtClean="0">
                <a:solidFill>
                  <a:schemeClr val="tx1"/>
                </a:solidFill>
              </a:rPr>
              <a:t>Always on security </a:t>
            </a:r>
            <a:endParaRPr lang="en-US" b="0" dirty="0">
              <a:solidFill>
                <a:schemeClr val="tx1"/>
              </a:solidFill>
            </a:endParaRPr>
          </a:p>
        </p:txBody>
      </p:sp>
    </p:spTree>
    <p:extLst>
      <p:ext uri="{BB962C8B-B14F-4D97-AF65-F5344CB8AC3E}">
        <p14:creationId xmlns:p14="http://schemas.microsoft.com/office/powerpoint/2010/main" val="99354281"/>
      </p:ext>
    </p:extLst>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650" y="1149921"/>
            <a:ext cx="2453833" cy="1903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dirty="0" smtClean="0"/>
              <a:t>Additions needed for Common Core</a:t>
            </a:r>
            <a:endParaRPr lang="en-US" dirty="0"/>
          </a:p>
        </p:txBody>
      </p:sp>
      <p:sp>
        <p:nvSpPr>
          <p:cNvPr id="3" name="Content Placeholder 2"/>
          <p:cNvSpPr>
            <a:spLocks noGrp="1"/>
          </p:cNvSpPr>
          <p:nvPr>
            <p:ph sz="quarter" idx="4294967295"/>
          </p:nvPr>
        </p:nvSpPr>
        <p:spPr>
          <a:xfrm>
            <a:off x="0" y="1189038"/>
            <a:ext cx="4030663" cy="3219450"/>
          </a:xfrm>
        </p:spPr>
        <p:txBody>
          <a:bodyPr/>
          <a:lstStyle/>
          <a:p>
            <a:endParaRPr lang="en-US" b="0" dirty="0">
              <a:solidFill>
                <a:schemeClr val="tx1"/>
              </a:solidFill>
            </a:endParaRPr>
          </a:p>
          <a:p>
            <a:endParaRPr lang="en-US" b="0" dirty="0" smtClean="0">
              <a:solidFill>
                <a:schemeClr val="tx1"/>
              </a:solidFill>
            </a:endParaRPr>
          </a:p>
          <a:p>
            <a:endParaRPr lang="en-US" b="0" dirty="0">
              <a:solidFill>
                <a:schemeClr val="tx1"/>
              </a:solidFill>
            </a:endParaRPr>
          </a:p>
          <a:p>
            <a:endParaRPr lang="en-US" b="0" dirty="0" smtClean="0">
              <a:solidFill>
                <a:schemeClr val="tx1"/>
              </a:solidFill>
            </a:endParaRPr>
          </a:p>
          <a:p>
            <a:endParaRPr lang="en-US" b="0" dirty="0" smtClean="0">
              <a:solidFill>
                <a:schemeClr val="tx1"/>
              </a:solidFill>
            </a:endParaRPr>
          </a:p>
          <a:p>
            <a:endParaRPr lang="en-US" dirty="0"/>
          </a:p>
        </p:txBody>
      </p:sp>
      <p:sp>
        <p:nvSpPr>
          <p:cNvPr id="8" name="Content Placeholder 7"/>
          <p:cNvSpPr>
            <a:spLocks noGrp="1"/>
          </p:cNvSpPr>
          <p:nvPr>
            <p:ph sz="quarter" idx="4294967295"/>
          </p:nvPr>
        </p:nvSpPr>
        <p:spPr>
          <a:xfrm>
            <a:off x="5265738" y="1185863"/>
            <a:ext cx="3878262" cy="3222625"/>
          </a:xfrm>
        </p:spPr>
        <p:txBody>
          <a:bodyPr/>
          <a:lstStyle/>
          <a:p>
            <a:pPr lvl="1"/>
            <a:endParaRPr lang="en-US" sz="1800" dirty="0"/>
          </a:p>
          <a:p>
            <a:pPr lvl="1"/>
            <a:endParaRPr lang="en-US" sz="1800" dirty="0" smtClean="0"/>
          </a:p>
          <a:p>
            <a:pPr lvl="1"/>
            <a:endParaRPr lang="en-US" sz="1800" dirty="0"/>
          </a:p>
          <a:p>
            <a:pPr lvl="1"/>
            <a:endParaRPr lang="en-US" sz="1800" dirty="0"/>
          </a:p>
          <a:p>
            <a:pPr lvl="1"/>
            <a:endParaRPr lang="en-US" sz="1800" dirty="0" smtClean="0"/>
          </a:p>
          <a:p>
            <a:endParaRPr lang="en-US" dirty="0"/>
          </a:p>
        </p:txBody>
      </p:sp>
      <p:pic>
        <p:nvPicPr>
          <p:cNvPr id="4103" name="Picture 7" descr="www.fibernetworkquotes.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2015" y="1194019"/>
            <a:ext cx="2227404" cy="1952692"/>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http://ts1.mm.bing.net/th?id=H.4655943333448320&amp;pid=15.1&amp;H=148&amp;W=1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5091" y="1320607"/>
            <a:ext cx="1974167" cy="1826104"/>
          </a:xfrm>
          <a:prstGeom prst="rect">
            <a:avLst/>
          </a:prstGeom>
          <a:noFill/>
          <a:extLst>
            <a:ext uri="{909E8E84-426E-40DD-AFC4-6F175D3DCCD1}">
              <a14:hiddenFill xmlns:a14="http://schemas.microsoft.com/office/drawing/2010/main">
                <a:solidFill>
                  <a:srgbClr val="FFFFFF"/>
                </a:solidFill>
              </a14:hiddenFill>
            </a:ext>
          </a:extLst>
        </p:spPr>
      </p:pic>
      <p:pic>
        <p:nvPicPr>
          <p:cNvPr id="4111" name="Picture 15" descr="www.monitoringsoftwareonline.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8770" y="3224688"/>
            <a:ext cx="1555656" cy="1555656"/>
          </a:xfrm>
          <a:prstGeom prst="rect">
            <a:avLst/>
          </a:prstGeom>
          <a:noFill/>
          <a:extLst>
            <a:ext uri="{909E8E84-426E-40DD-AFC4-6F175D3DCCD1}">
              <a14:hiddenFill xmlns:a14="http://schemas.microsoft.com/office/drawing/2010/main">
                <a:solidFill>
                  <a:srgbClr val="FFFFFF"/>
                </a:solidFill>
              </a14:hiddenFill>
            </a:ext>
          </a:extLst>
        </p:spPr>
      </p:pic>
      <p:pic>
        <p:nvPicPr>
          <p:cNvPr id="4113" name="Picture 17" descr="en.wikipedia.or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6092" y="3224688"/>
            <a:ext cx="2188757" cy="1459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917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3" name="TextBox 352"/>
          <p:cNvSpPr txBox="1"/>
          <p:nvPr/>
        </p:nvSpPr>
        <p:spPr>
          <a:xfrm>
            <a:off x="3314987" y="1385240"/>
            <a:ext cx="4447093" cy="830997"/>
          </a:xfrm>
          <a:prstGeom prst="rect">
            <a:avLst/>
          </a:prstGeom>
          <a:noFill/>
        </p:spPr>
        <p:txBody>
          <a:bodyPr wrap="square" rtlCol="0" anchor="ctr" anchorCtr="0">
            <a:spAutoFit/>
          </a:bodyPr>
          <a:lstStyle/>
          <a:p>
            <a:pPr defTabSz="914400">
              <a:defRPr/>
            </a:pPr>
            <a:r>
              <a:rPr lang="en-US" sz="2400" kern="0" dirty="0" smtClean="0">
                <a:solidFill>
                  <a:srgbClr val="000000"/>
                </a:solidFill>
              </a:rPr>
              <a:t>Focus less on managing </a:t>
            </a:r>
            <a:r>
              <a:rPr lang="en-US" sz="2400" b="1" kern="0" dirty="0" smtClean="0">
                <a:solidFill>
                  <a:srgbClr val="0096D6"/>
                </a:solidFill>
              </a:rPr>
              <a:t>infrastructure…</a:t>
            </a:r>
          </a:p>
        </p:txBody>
      </p:sp>
      <p:sp>
        <p:nvSpPr>
          <p:cNvPr id="354" name="TextBox 353"/>
          <p:cNvSpPr txBox="1"/>
          <p:nvPr/>
        </p:nvSpPr>
        <p:spPr>
          <a:xfrm>
            <a:off x="3314987" y="2990531"/>
            <a:ext cx="4888753" cy="830997"/>
          </a:xfrm>
          <a:prstGeom prst="rect">
            <a:avLst/>
          </a:prstGeom>
          <a:noFill/>
        </p:spPr>
        <p:txBody>
          <a:bodyPr wrap="square" rtlCol="0" anchor="ctr" anchorCtr="0">
            <a:spAutoFit/>
          </a:bodyPr>
          <a:lstStyle/>
          <a:p>
            <a:pPr defTabSz="914400">
              <a:defRPr/>
            </a:pPr>
            <a:r>
              <a:rPr lang="en-US" sz="2400" kern="0" dirty="0" smtClean="0">
                <a:solidFill>
                  <a:srgbClr val="000000"/>
                </a:solidFill>
              </a:rPr>
              <a:t>…and more</a:t>
            </a:r>
            <a:r>
              <a:rPr lang="en-US" sz="2400" b="1" kern="0" dirty="0" smtClean="0">
                <a:solidFill>
                  <a:srgbClr val="000000"/>
                </a:solidFill>
              </a:rPr>
              <a:t> </a:t>
            </a:r>
            <a:r>
              <a:rPr lang="en-US" sz="2400" kern="0" dirty="0" smtClean="0">
                <a:solidFill>
                  <a:srgbClr val="000000"/>
                </a:solidFill>
              </a:rPr>
              <a:t>on </a:t>
            </a:r>
            <a:r>
              <a:rPr lang="en-US" sz="2400" b="1" kern="0" dirty="0" smtClean="0">
                <a:solidFill>
                  <a:srgbClr val="0096D6"/>
                </a:solidFill>
              </a:rPr>
              <a:t>supporting meaningful student outcomes</a:t>
            </a:r>
          </a:p>
        </p:txBody>
      </p:sp>
      <p:sp>
        <p:nvSpPr>
          <p:cNvPr id="10" name="Subtitle 11"/>
          <p:cNvSpPr>
            <a:spLocks noGrp="1"/>
          </p:cNvSpPr>
          <p:nvPr>
            <p:ph type="subTitle" idx="1"/>
          </p:nvPr>
        </p:nvSpPr>
        <p:spPr/>
        <p:txBody>
          <a:bodyPr/>
          <a:lstStyle/>
          <a:p>
            <a:r>
              <a:rPr lang="en-US" b="1" dirty="0" smtClean="0">
                <a:solidFill>
                  <a:schemeClr val="accent1"/>
                </a:solidFill>
              </a:rPr>
              <a:t>A new Networking paradigm for the 21</a:t>
            </a:r>
            <a:r>
              <a:rPr lang="en-US" b="1" baseline="30000" dirty="0" smtClean="0">
                <a:solidFill>
                  <a:schemeClr val="accent1"/>
                </a:solidFill>
              </a:rPr>
              <a:t>st</a:t>
            </a:r>
            <a:r>
              <a:rPr lang="en-US" b="1" dirty="0" smtClean="0">
                <a:solidFill>
                  <a:schemeClr val="accent1"/>
                </a:solidFill>
              </a:rPr>
              <a:t> Century</a:t>
            </a:r>
            <a:endParaRPr lang="en-US" b="1" dirty="0">
              <a:solidFill>
                <a:schemeClr val="accent1"/>
              </a:solidFill>
            </a:endParaRPr>
          </a:p>
        </p:txBody>
      </p:sp>
      <p:sp>
        <p:nvSpPr>
          <p:cNvPr id="17" name="Title 16"/>
          <p:cNvSpPr>
            <a:spLocks noGrp="1"/>
          </p:cNvSpPr>
          <p:nvPr>
            <p:ph type="title"/>
          </p:nvPr>
        </p:nvSpPr>
        <p:spPr/>
        <p:txBody>
          <a:bodyPr/>
          <a:lstStyle/>
          <a:p>
            <a:r>
              <a:rPr lang="en-US" dirty="0" smtClean="0"/>
              <a:t>HP’s </a:t>
            </a:r>
            <a:r>
              <a:rPr lang="en-US" dirty="0"/>
              <a:t>V</a:t>
            </a:r>
            <a:r>
              <a:rPr lang="en-US" dirty="0" smtClean="0"/>
              <a:t>ision for the future of networking in education</a:t>
            </a:r>
            <a:endParaRPr lang="en-US" dirty="0"/>
          </a:p>
        </p:txBody>
      </p:sp>
      <p:pic>
        <p:nvPicPr>
          <p:cNvPr id="161" name="Picture 160" descr="data center with guy.jpg"/>
          <p:cNvPicPr>
            <a:picLocks noChangeAspect="1"/>
          </p:cNvPicPr>
          <p:nvPr/>
        </p:nvPicPr>
        <p:blipFill>
          <a:blip r:embed="rId3" cstate="screen"/>
          <a:srcRect/>
          <a:stretch>
            <a:fillRect/>
          </a:stretch>
        </p:blipFill>
        <p:spPr>
          <a:xfrm>
            <a:off x="348404" y="1374651"/>
            <a:ext cx="2776120" cy="1396680"/>
          </a:xfrm>
          <a:prstGeom prst="rect">
            <a:avLst/>
          </a:prstGeom>
          <a:ln>
            <a:noFill/>
          </a:ln>
          <a:effec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405" y="2949549"/>
            <a:ext cx="2777598" cy="1527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088860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53"/>
                                        </p:tgtEl>
                                        <p:attrNameLst>
                                          <p:attrName>style.visibility</p:attrName>
                                        </p:attrNameLst>
                                      </p:cBhvr>
                                      <p:to>
                                        <p:strVal val="visible"/>
                                      </p:to>
                                    </p:set>
                                    <p:animEffect transition="in" filter="wipe(left)">
                                      <p:cBhvr>
                                        <p:cTn id="11" dur="500"/>
                                        <p:tgtEl>
                                          <p:spTgt spid="353"/>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354"/>
                                        </p:tgtEl>
                                        <p:attrNameLst>
                                          <p:attrName>style.visibility</p:attrName>
                                        </p:attrNameLst>
                                      </p:cBhvr>
                                      <p:to>
                                        <p:strVal val="visible"/>
                                      </p:to>
                                    </p:set>
                                    <p:animEffect transition="in" filter="wipe(left)">
                                      <p:cBhvr>
                                        <p:cTn id="15" dur="5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0"/>
      <p:bldP spid="354"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Wireless fundamentals</a:t>
            </a:r>
            <a:endParaRPr lang="en-US" dirty="0"/>
          </a:p>
        </p:txBody>
      </p:sp>
      <p:sp>
        <p:nvSpPr>
          <p:cNvPr id="3" name="Content Placeholder 2"/>
          <p:cNvSpPr>
            <a:spLocks noGrp="1"/>
          </p:cNvSpPr>
          <p:nvPr>
            <p:ph idx="1"/>
          </p:nvPr>
        </p:nvSpPr>
        <p:spPr/>
        <p:txBody>
          <a:bodyPr/>
          <a:lstStyle/>
          <a:p>
            <a:r>
              <a:rPr lang="en-US" dirty="0" smtClean="0"/>
              <a:t>Signal to Noise Ratio – SNR</a:t>
            </a:r>
          </a:p>
          <a:p>
            <a:pPr marL="285750" lvl="1" indent="-285750">
              <a:buFont typeface="Arial" pitchFamily="34" charset="0"/>
              <a:buChar char="•"/>
            </a:pPr>
            <a:r>
              <a:rPr lang="en-US" dirty="0" smtClean="0"/>
              <a:t>One AP’s signal is another's noise</a:t>
            </a:r>
          </a:p>
          <a:p>
            <a:pPr marL="285750" lvl="1" indent="-285750">
              <a:buFont typeface="Arial" pitchFamily="34" charset="0"/>
              <a:buChar char="•"/>
            </a:pPr>
            <a:r>
              <a:rPr lang="en-US" dirty="0" smtClean="0"/>
              <a:t>More power = more noise</a:t>
            </a:r>
          </a:p>
          <a:p>
            <a:pPr marL="285750" lvl="1" indent="-285750">
              <a:buFont typeface="Arial" pitchFamily="34" charset="0"/>
              <a:buChar char="•"/>
            </a:pPr>
            <a:endParaRPr lang="en-US" dirty="0" smtClean="0"/>
          </a:p>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5922" y="791942"/>
            <a:ext cx="5695946" cy="3734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descr="http://ccs.dogpile.com/ClickHandler.ashx?du=http%3a%2f%2funfindableself.files.wordpress.com%2f2012%2f12%2fwhisper-in-ear.jpg&amp;ru=http%3a%2f%2funfindableself.files.wordpress.com%2f2012%2f12%2fwhisper-in-ear.jpg&amp;ld=20131106&amp;ap=22&amp;app=1&amp;c=info.dogpl.t11.1&amp;s=dogpile&amp;coi=772&amp;cop=main-title&amp;euip=69.174.58.204&amp;npp=22&amp;p=0&amp;pp=0&amp;pvaid=157eca42d59340efaac17f26f57526a0&amp;sid=1830193568.2587267524625.1383775781&amp;vid=1830193568.2587267524625.1366743811.234&amp;fcoi=4&amp;fcop=results-bottom&amp;fct.uid=727b87d7d23e4fa4a51ebbca9b8cd76f&amp;fpid=2&amp;ep=22&amp;mid=9&amp;en=0WEFU%2fZhSoS7kaUiU2lNGcI9dnhcxLxfhIEo78QlESgQAJGVysANvw%3d%3d&amp;hash=9F8FDECD1B781FD5DFA2A0834520364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89" y="2660220"/>
            <a:ext cx="2952589" cy="207317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ollingerapplebutter.wordpress.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5666" y="920117"/>
            <a:ext cx="4495969" cy="243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44844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17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69048" y="235064"/>
            <a:ext cx="2268638" cy="430887"/>
          </a:xfrm>
        </p:spPr>
        <p:txBody>
          <a:bodyPr/>
          <a:lstStyle/>
          <a:p>
            <a:r>
              <a:rPr lang="en-US" dirty="0" smtClean="0"/>
              <a:t>Wireless cell</a:t>
            </a:r>
            <a:endParaRPr lang="en-US" dirty="0"/>
          </a:p>
        </p:txBody>
      </p:sp>
      <p:sp>
        <p:nvSpPr>
          <p:cNvPr id="3" name="Text Placeholder 2"/>
          <p:cNvSpPr>
            <a:spLocks noGrp="1"/>
          </p:cNvSpPr>
          <p:nvPr>
            <p:ph sz="half" idx="1"/>
          </p:nvPr>
        </p:nvSpPr>
        <p:spPr>
          <a:xfrm>
            <a:off x="162052" y="1747762"/>
            <a:ext cx="4576823" cy="588407"/>
          </a:xfrm>
        </p:spPr>
        <p:txBody>
          <a:bodyPr/>
          <a:lstStyle/>
          <a:p>
            <a:endParaRPr lang="en-US" dirty="0"/>
          </a:p>
          <a:p>
            <a:endParaRPr lang="en-US" sz="1200" b="0" dirty="0" smtClean="0">
              <a:solidFill>
                <a:schemeClr val="tx1"/>
              </a:solidFill>
            </a:endParaRPr>
          </a:p>
          <a:p>
            <a:r>
              <a:rPr lang="en-US" sz="1800" b="0" dirty="0">
                <a:solidFill>
                  <a:schemeClr val="tx1"/>
                </a:solidFill>
              </a:rPr>
              <a:t>Fixed number of devices per Access Point Radio</a:t>
            </a:r>
          </a:p>
          <a:p>
            <a:endParaRPr lang="en-US" dirty="0" smtClean="0"/>
          </a:p>
        </p:txBody>
      </p:sp>
      <p:pic>
        <p:nvPicPr>
          <p:cNvPr id="6" name="Content Placeholder 5" descr="028-0003-frequency.png"/>
          <p:cNvPicPr>
            <a:picLocks noGrp="1" noChangeAspect="1"/>
          </p:cNvPicPr>
          <p:nvPr>
            <p:ph sz="half" idx="2"/>
          </p:nvPr>
        </p:nvPicPr>
        <p:blipFill>
          <a:blip r:embed="rId3" cstate="screen"/>
          <a:stretch>
            <a:fillRect/>
          </a:stretch>
        </p:blipFill>
        <p:spPr>
          <a:xfrm>
            <a:off x="4775538" y="2250403"/>
            <a:ext cx="4038600" cy="1663914"/>
          </a:xfrm>
          <a:prstGeom prst="rect">
            <a:avLst/>
          </a:prstGeom>
        </p:spPr>
      </p:pic>
      <p:pic>
        <p:nvPicPr>
          <p:cNvPr id="8" name="Picture 7" descr="wireless cell_2.png"/>
          <p:cNvPicPr>
            <a:picLocks noChangeAspect="1"/>
          </p:cNvPicPr>
          <p:nvPr/>
        </p:nvPicPr>
        <p:blipFill>
          <a:blip r:embed="rId4" cstate="screen"/>
          <a:stretch>
            <a:fillRect/>
          </a:stretch>
        </p:blipFill>
        <p:spPr>
          <a:xfrm>
            <a:off x="191292" y="694481"/>
            <a:ext cx="4091341" cy="1683910"/>
          </a:xfrm>
          <a:prstGeom prst="rect">
            <a:avLst/>
          </a:prstGeom>
        </p:spPr>
      </p:pic>
      <p:sp>
        <p:nvSpPr>
          <p:cNvPr id="5" name="Rectangle 4"/>
          <p:cNvSpPr/>
          <p:nvPr/>
        </p:nvSpPr>
        <p:spPr>
          <a:xfrm>
            <a:off x="4530420" y="1831484"/>
            <a:ext cx="4581703" cy="523220"/>
          </a:xfrm>
          <a:prstGeom prst="rect">
            <a:avLst/>
          </a:prstGeom>
        </p:spPr>
        <p:txBody>
          <a:bodyPr wrap="none">
            <a:spAutoFit/>
          </a:bodyPr>
          <a:lstStyle/>
          <a:p>
            <a:r>
              <a:rPr lang="en-US" sz="2800" b="1" dirty="0"/>
              <a:t>Channels in the 2.4 GHz band</a:t>
            </a:r>
          </a:p>
        </p:txBody>
      </p:sp>
      <p:sp>
        <p:nvSpPr>
          <p:cNvPr id="9" name="Rectangle 8"/>
          <p:cNvSpPr/>
          <p:nvPr/>
        </p:nvSpPr>
        <p:spPr>
          <a:xfrm>
            <a:off x="4282634" y="2804185"/>
            <a:ext cx="5555866" cy="1477328"/>
          </a:xfrm>
          <a:prstGeom prst="rect">
            <a:avLst/>
          </a:prstGeom>
        </p:spPr>
        <p:txBody>
          <a:bodyPr wrap="square">
            <a:spAutoFit/>
          </a:bodyPr>
          <a:lstStyle/>
          <a:p>
            <a:endParaRPr lang="en-US" dirty="0" smtClean="0"/>
          </a:p>
          <a:p>
            <a:endParaRPr lang="en-US" dirty="0"/>
          </a:p>
          <a:p>
            <a:endParaRPr lang="en-US" dirty="0" smtClean="0"/>
          </a:p>
          <a:p>
            <a:endParaRPr lang="en-US" dirty="0" smtClean="0"/>
          </a:p>
          <a:p>
            <a:r>
              <a:rPr lang="en-US" dirty="0" smtClean="0"/>
              <a:t>These channels must </a:t>
            </a:r>
            <a:r>
              <a:rPr lang="en-US" dirty="0"/>
              <a:t>not overlap.</a:t>
            </a:r>
          </a:p>
        </p:txBody>
      </p:sp>
    </p:spTree>
    <p:extLst>
      <p:ext uri="{BB962C8B-B14F-4D97-AF65-F5344CB8AC3E}">
        <p14:creationId xmlns:p14="http://schemas.microsoft.com/office/powerpoint/2010/main" val="246020848"/>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Coverage and capacity</a:t>
            </a:r>
            <a:endParaRPr lang="en-US" dirty="0"/>
          </a:p>
        </p:txBody>
      </p:sp>
      <p:sp>
        <p:nvSpPr>
          <p:cNvPr id="3" name="Text Placeholder 2"/>
          <p:cNvSpPr>
            <a:spLocks noGrp="1"/>
          </p:cNvSpPr>
          <p:nvPr>
            <p:ph sz="quarter" idx="10"/>
          </p:nvPr>
        </p:nvSpPr>
        <p:spPr>
          <a:xfrm>
            <a:off x="329184" y="1003852"/>
            <a:ext cx="8117904" cy="3404636"/>
          </a:xfrm>
        </p:spPr>
        <p:txBody>
          <a:bodyPr/>
          <a:lstStyle/>
          <a:p>
            <a:pPr lvl="2"/>
            <a:r>
              <a:rPr lang="en-US" sz="1600" dirty="0" smtClean="0"/>
              <a:t>Coverage—providing wireless signal where it is required</a:t>
            </a:r>
          </a:p>
          <a:p>
            <a:pPr lvl="2"/>
            <a:r>
              <a:rPr lang="en-US" sz="1600" dirty="0" smtClean="0"/>
              <a:t>Capacity—ensuring the wireless cell can support the required throughput of clients</a:t>
            </a:r>
          </a:p>
          <a:p>
            <a:pPr lvl="4">
              <a:buNone/>
            </a:pPr>
            <a:endParaRPr lang="en-US" sz="1600" dirty="0"/>
          </a:p>
        </p:txBody>
      </p:sp>
      <p:pic>
        <p:nvPicPr>
          <p:cNvPr id="8" name="Picture 7" descr="Four cells.png"/>
          <p:cNvPicPr>
            <a:picLocks noChangeAspect="1"/>
          </p:cNvPicPr>
          <p:nvPr/>
        </p:nvPicPr>
        <p:blipFill>
          <a:blip r:embed="rId3" cstate="screen"/>
          <a:stretch>
            <a:fillRect/>
          </a:stretch>
        </p:blipFill>
        <p:spPr>
          <a:xfrm>
            <a:off x="4348290" y="1889337"/>
            <a:ext cx="3052096" cy="2769203"/>
          </a:xfrm>
          <a:prstGeom prst="rect">
            <a:avLst/>
          </a:prstGeom>
        </p:spPr>
      </p:pic>
      <p:pic>
        <p:nvPicPr>
          <p:cNvPr id="9" name="Picture 8" descr="six cells.png"/>
          <p:cNvPicPr>
            <a:picLocks noChangeAspect="1"/>
          </p:cNvPicPr>
          <p:nvPr/>
        </p:nvPicPr>
        <p:blipFill>
          <a:blip r:embed="rId4" cstate="screen"/>
          <a:stretch>
            <a:fillRect/>
          </a:stretch>
        </p:blipFill>
        <p:spPr>
          <a:xfrm>
            <a:off x="492987" y="2384069"/>
            <a:ext cx="2822639" cy="2024253"/>
          </a:xfrm>
          <a:prstGeom prst="rect">
            <a:avLst/>
          </a:prstGeom>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4921" y="1718667"/>
            <a:ext cx="4499417" cy="3355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00066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Omnidirectional vs Directional Antennae</a:t>
            </a:r>
          </a:p>
        </p:txBody>
      </p:sp>
      <p:sp>
        <p:nvSpPr>
          <p:cNvPr id="3" name="Content Placeholder 2"/>
          <p:cNvSpPr>
            <a:spLocks noGrp="1"/>
          </p:cNvSpPr>
          <p:nvPr>
            <p:ph idx="1"/>
          </p:nvPr>
        </p:nvSpPr>
        <p:spPr/>
        <p:txBody>
          <a:bodyPr/>
          <a:lstStyle/>
          <a:p>
            <a:r>
              <a:rPr lang="en-US" dirty="0"/>
              <a:t>Think of an antenna as a light bulb</a:t>
            </a:r>
          </a:p>
          <a:p>
            <a:pPr lvl="1"/>
            <a:r>
              <a:rPr lang="en-US" dirty="0"/>
              <a:t>Omni antenna is similar to the light given by a single bulb without any fixture (reflector)</a:t>
            </a:r>
          </a:p>
          <a:p>
            <a:pPr lvl="1"/>
            <a:r>
              <a:rPr lang="en-US" dirty="0"/>
              <a:t>When the light bulb is placed into a housing that provides a reflector (like a flashlight), light is emitted in a direction that is controlled by the reflector and focused at some point / direction</a:t>
            </a:r>
          </a:p>
          <a:p>
            <a:endParaRPr lang="en-US" dirty="0"/>
          </a:p>
          <a:p>
            <a:endParaRPr lang="en-US" dirty="0"/>
          </a:p>
        </p:txBody>
      </p:sp>
      <p:sp>
        <p:nvSpPr>
          <p:cNvPr id="6" name="Freeform 14"/>
          <p:cNvSpPr>
            <a:spLocks/>
          </p:cNvSpPr>
          <p:nvPr/>
        </p:nvSpPr>
        <p:spPr bwMode="auto">
          <a:xfrm>
            <a:off x="4572000" y="2388725"/>
            <a:ext cx="3136900" cy="2057400"/>
          </a:xfrm>
          <a:custGeom>
            <a:avLst/>
            <a:gdLst>
              <a:gd name="T0" fmla="*/ 0 w 1976"/>
              <a:gd name="T1" fmla="*/ 1143000 h 1728"/>
              <a:gd name="T2" fmla="*/ 2286000 w 1976"/>
              <a:gd name="T3" fmla="*/ 0 h 1728"/>
              <a:gd name="T4" fmla="*/ 3124200 w 1976"/>
              <a:gd name="T5" fmla="*/ 1371600 h 1728"/>
              <a:gd name="T6" fmla="*/ 2362200 w 1976"/>
              <a:gd name="T7" fmla="*/ 2743200 h 1728"/>
              <a:gd name="T8" fmla="*/ 0 w 1976"/>
              <a:gd name="T9" fmla="*/ 1905000 h 1728"/>
              <a:gd name="T10" fmla="*/ 0 60000 65536"/>
              <a:gd name="T11" fmla="*/ 0 60000 65536"/>
              <a:gd name="T12" fmla="*/ 0 60000 65536"/>
              <a:gd name="T13" fmla="*/ 0 60000 65536"/>
              <a:gd name="T14" fmla="*/ 0 60000 65536"/>
              <a:gd name="T15" fmla="*/ 0 w 1976"/>
              <a:gd name="T16" fmla="*/ 0 h 1728"/>
              <a:gd name="T17" fmla="*/ 1976 w 1976"/>
              <a:gd name="T18" fmla="*/ 1728 h 1728"/>
            </a:gdLst>
            <a:ahLst/>
            <a:cxnLst>
              <a:cxn ang="T10">
                <a:pos x="T0" y="T1"/>
              </a:cxn>
              <a:cxn ang="T11">
                <a:pos x="T2" y="T3"/>
              </a:cxn>
              <a:cxn ang="T12">
                <a:pos x="T4" y="T5"/>
              </a:cxn>
              <a:cxn ang="T13">
                <a:pos x="T6" y="T7"/>
              </a:cxn>
              <a:cxn ang="T14">
                <a:pos x="T8" y="T9"/>
              </a:cxn>
            </a:cxnLst>
            <a:rect l="T15" t="T16" r="T17" b="T18"/>
            <a:pathLst>
              <a:path w="1976" h="1728">
                <a:moveTo>
                  <a:pt x="0" y="720"/>
                </a:moveTo>
                <a:lnTo>
                  <a:pt x="1440" y="0"/>
                </a:lnTo>
                <a:cubicBezTo>
                  <a:pt x="1768" y="24"/>
                  <a:pt x="1960" y="576"/>
                  <a:pt x="1968" y="864"/>
                </a:cubicBezTo>
                <a:cubicBezTo>
                  <a:pt x="1976" y="1152"/>
                  <a:pt x="1816" y="1672"/>
                  <a:pt x="1488" y="1728"/>
                </a:cubicBezTo>
                <a:lnTo>
                  <a:pt x="0" y="1200"/>
                </a:lnTo>
              </a:path>
            </a:pathLst>
          </a:custGeom>
          <a:gradFill rotWithShape="1">
            <a:gsLst>
              <a:gs pos="0">
                <a:srgbClr val="FF0000"/>
              </a:gs>
              <a:gs pos="100000">
                <a:srgbClr val="FFCCFF"/>
              </a:gs>
            </a:gsLst>
            <a:lin ang="0" scaled="1"/>
          </a:gradFill>
          <a:ln w="31750">
            <a:noFill/>
            <a:round/>
            <a:headEnd/>
            <a:tailEnd/>
          </a:ln>
        </p:spPr>
        <p:txBody>
          <a:bodyPr/>
          <a:lstStyle/>
          <a:p>
            <a:endParaRPr lang="en-US"/>
          </a:p>
        </p:txBody>
      </p:sp>
      <p:sp>
        <p:nvSpPr>
          <p:cNvPr id="7" name="Oval 6"/>
          <p:cNvSpPr>
            <a:spLocks noChangeArrowheads="1"/>
          </p:cNvSpPr>
          <p:nvPr/>
        </p:nvSpPr>
        <p:spPr bwMode="auto">
          <a:xfrm>
            <a:off x="779243" y="2685190"/>
            <a:ext cx="2286000" cy="1714500"/>
          </a:xfrm>
          <a:prstGeom prst="ellipse">
            <a:avLst/>
          </a:prstGeom>
          <a:gradFill rotWithShape="1">
            <a:gsLst>
              <a:gs pos="0">
                <a:srgbClr val="FF0066"/>
              </a:gs>
              <a:gs pos="100000">
                <a:srgbClr val="FFCCFF"/>
              </a:gs>
            </a:gsLst>
            <a:path path="shape">
              <a:fillToRect l="50000" t="50000" r="50000" b="50000"/>
            </a:path>
          </a:gradFill>
          <a:ln w="31750">
            <a:noFill/>
            <a:round/>
            <a:headEnd/>
            <a:tailEnd/>
          </a:ln>
        </p:spPr>
        <p:txBody>
          <a:bodyPr wrap="none" anchor="ctr"/>
          <a:lstStyle/>
          <a:p>
            <a:endParaRPr lang="en-US"/>
          </a:p>
        </p:txBody>
      </p:sp>
      <p:grpSp>
        <p:nvGrpSpPr>
          <p:cNvPr id="8" name="Group 12"/>
          <p:cNvGrpSpPr>
            <a:grpSpLocks/>
          </p:cNvGrpSpPr>
          <p:nvPr/>
        </p:nvGrpSpPr>
        <p:grpSpPr bwMode="auto">
          <a:xfrm>
            <a:off x="3552826" y="3245975"/>
            <a:ext cx="1171575" cy="571500"/>
            <a:chOff x="2208" y="2640"/>
            <a:chExt cx="738" cy="480"/>
          </a:xfrm>
        </p:grpSpPr>
        <p:pic>
          <p:nvPicPr>
            <p:cNvPr id="9" name="Picture 8" descr="MCj04326170000[1]"/>
            <p:cNvPicPr>
              <a:picLocks noChangeAspect="1" noChangeArrowheads="1"/>
            </p:cNvPicPr>
            <p:nvPr/>
          </p:nvPicPr>
          <p:blipFill>
            <a:blip r:embed="rId2" cstate="print"/>
            <a:srcRect/>
            <a:stretch>
              <a:fillRect/>
            </a:stretch>
          </p:blipFill>
          <p:spPr bwMode="auto">
            <a:xfrm rot="5400000">
              <a:off x="2496" y="2664"/>
              <a:ext cx="450" cy="450"/>
            </a:xfrm>
            <a:prstGeom prst="rect">
              <a:avLst/>
            </a:prstGeom>
            <a:noFill/>
            <a:ln w="9525">
              <a:noFill/>
              <a:miter lim="800000"/>
              <a:headEnd/>
              <a:tailEnd/>
            </a:ln>
          </p:spPr>
        </p:pic>
        <p:sp>
          <p:nvSpPr>
            <p:cNvPr id="10" name="AutoShape 8"/>
            <p:cNvSpPr>
              <a:spLocks noChangeArrowheads="1"/>
            </p:cNvSpPr>
            <p:nvPr/>
          </p:nvSpPr>
          <p:spPr bwMode="auto">
            <a:xfrm rot="5400000">
              <a:off x="2304" y="2688"/>
              <a:ext cx="240" cy="432"/>
            </a:xfrm>
            <a:prstGeom prst="can">
              <a:avLst>
                <a:gd name="adj" fmla="val 45000"/>
              </a:avLst>
            </a:prstGeom>
            <a:solidFill>
              <a:schemeClr val="accent1"/>
            </a:solidFill>
            <a:ln w="31750">
              <a:solidFill>
                <a:schemeClr val="accent2"/>
              </a:solidFill>
              <a:round/>
              <a:headEnd/>
              <a:tailEnd/>
            </a:ln>
          </p:spPr>
          <p:txBody>
            <a:bodyPr wrap="none" anchor="ctr"/>
            <a:lstStyle/>
            <a:p>
              <a:endParaRPr lang="en-US"/>
            </a:p>
          </p:txBody>
        </p:sp>
        <p:sp>
          <p:nvSpPr>
            <p:cNvPr id="11" name="Oval 10"/>
            <p:cNvSpPr>
              <a:spLocks noChangeArrowheads="1"/>
            </p:cNvSpPr>
            <p:nvPr/>
          </p:nvSpPr>
          <p:spPr bwMode="auto">
            <a:xfrm>
              <a:off x="2784" y="2640"/>
              <a:ext cx="144" cy="480"/>
            </a:xfrm>
            <a:prstGeom prst="ellipse">
              <a:avLst/>
            </a:prstGeom>
            <a:noFill/>
            <a:ln w="31750">
              <a:solidFill>
                <a:schemeClr val="accent2"/>
              </a:solidFill>
              <a:round/>
              <a:headEnd/>
              <a:tailEnd/>
            </a:ln>
          </p:spPr>
          <p:txBody>
            <a:bodyPr wrap="none" anchor="ctr"/>
            <a:lstStyle/>
            <a:p>
              <a:endParaRPr lang="en-US"/>
            </a:p>
          </p:txBody>
        </p:sp>
        <p:sp>
          <p:nvSpPr>
            <p:cNvPr id="12" name="Line 10"/>
            <p:cNvSpPr>
              <a:spLocks noChangeShapeType="1"/>
            </p:cNvSpPr>
            <p:nvPr/>
          </p:nvSpPr>
          <p:spPr bwMode="auto">
            <a:xfrm flipV="1">
              <a:off x="2592" y="2640"/>
              <a:ext cx="240" cy="144"/>
            </a:xfrm>
            <a:prstGeom prst="line">
              <a:avLst/>
            </a:prstGeom>
            <a:noFill/>
            <a:ln w="31750">
              <a:solidFill>
                <a:schemeClr val="accent2"/>
              </a:solidFill>
              <a:round/>
              <a:headEnd/>
              <a:tailEnd/>
            </a:ln>
          </p:spPr>
          <p:txBody>
            <a:bodyPr/>
            <a:lstStyle/>
            <a:p>
              <a:endParaRPr lang="en-US"/>
            </a:p>
          </p:txBody>
        </p:sp>
        <p:sp>
          <p:nvSpPr>
            <p:cNvPr id="13" name="Line 11"/>
            <p:cNvSpPr>
              <a:spLocks noChangeShapeType="1"/>
            </p:cNvSpPr>
            <p:nvPr/>
          </p:nvSpPr>
          <p:spPr bwMode="auto">
            <a:xfrm>
              <a:off x="2592" y="3024"/>
              <a:ext cx="240" cy="96"/>
            </a:xfrm>
            <a:prstGeom prst="line">
              <a:avLst/>
            </a:prstGeom>
            <a:noFill/>
            <a:ln w="31750">
              <a:solidFill>
                <a:schemeClr val="accent2"/>
              </a:solidFill>
              <a:round/>
              <a:headEnd/>
              <a:tailEnd/>
            </a:ln>
          </p:spPr>
          <p:txBody>
            <a:bodyPr/>
            <a:lstStyle/>
            <a:p>
              <a:endParaRPr lang="en-US"/>
            </a:p>
          </p:txBody>
        </p:sp>
      </p:grpSp>
      <p:pic>
        <p:nvPicPr>
          <p:cNvPr id="14" name="Picture 4" descr="MCj04326170000[1]"/>
          <p:cNvPicPr>
            <a:picLocks noChangeAspect="1" noChangeArrowheads="1"/>
          </p:cNvPicPr>
          <p:nvPr/>
        </p:nvPicPr>
        <p:blipFill>
          <a:blip r:embed="rId2" cstate="print"/>
          <a:srcRect/>
          <a:stretch>
            <a:fillRect/>
          </a:stretch>
        </p:blipFill>
        <p:spPr bwMode="auto">
          <a:xfrm>
            <a:off x="1565055" y="3245975"/>
            <a:ext cx="714375" cy="714375"/>
          </a:xfrm>
          <a:prstGeom prst="rect">
            <a:avLst/>
          </a:prstGeom>
          <a:noFill/>
          <a:ln w="9525">
            <a:noFill/>
            <a:miter lim="800000"/>
            <a:headEnd/>
            <a:tailEnd/>
          </a:ln>
        </p:spPr>
      </p:pic>
    </p:spTree>
    <p:extLst>
      <p:ext uri="{BB962C8B-B14F-4D97-AF65-F5344CB8AC3E}">
        <p14:creationId xmlns:p14="http://schemas.microsoft.com/office/powerpoint/2010/main" val="2494533634"/>
      </p:ext>
    </p:extLst>
  </p:cSld>
  <p:clrMapOvr>
    <a:masterClrMapping/>
  </p:clrMapOvr>
  <p:transition spd="slow">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3" descr="www.aem-arch.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079" y="314868"/>
            <a:ext cx="2763300" cy="207247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1.bp.blogspot.com/-mplnvcnJWm8/TkpiuNjarmI/AAAAAAAABRY/TVpB-U7k168/s1600/cafeteri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4738" y="2427240"/>
            <a:ext cx="4303645" cy="216145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Physical considerations</a:t>
            </a:r>
            <a:br>
              <a:rPr lang="en-US" dirty="0"/>
            </a:br>
            <a:endParaRPr lang="en-US" dirty="0"/>
          </a:p>
        </p:txBody>
      </p:sp>
      <p:sp>
        <p:nvSpPr>
          <p:cNvPr id="6" name="Content Placeholder 5"/>
          <p:cNvSpPr>
            <a:spLocks noGrp="1"/>
          </p:cNvSpPr>
          <p:nvPr>
            <p:ph idx="1"/>
          </p:nvPr>
        </p:nvSpPr>
        <p:spPr>
          <a:xfrm>
            <a:off x="290442" y="1063487"/>
            <a:ext cx="3804480" cy="3571289"/>
          </a:xfrm>
        </p:spPr>
        <p:txBody>
          <a:bodyPr>
            <a:normAutofit fontScale="92500" lnSpcReduction="20000"/>
          </a:bodyPr>
          <a:lstStyle/>
          <a:p>
            <a:r>
              <a:rPr lang="en-US" b="0" dirty="0" smtClean="0">
                <a:solidFill>
                  <a:schemeClr val="tx1"/>
                </a:solidFill>
              </a:rPr>
              <a:t>Where do the systems get power from?</a:t>
            </a:r>
          </a:p>
          <a:p>
            <a:pPr lvl="1"/>
            <a:r>
              <a:rPr lang="en-US" dirty="0" smtClean="0">
                <a:solidFill>
                  <a:schemeClr val="tx1"/>
                </a:solidFill>
              </a:rPr>
              <a:t>	Cable management</a:t>
            </a:r>
          </a:p>
          <a:p>
            <a:pPr lvl="1"/>
            <a:r>
              <a:rPr lang="en-US" dirty="0" smtClean="0">
                <a:solidFill>
                  <a:schemeClr val="tx1"/>
                </a:solidFill>
              </a:rPr>
              <a:t>	Power Circuit Overload</a:t>
            </a:r>
          </a:p>
          <a:p>
            <a:endParaRPr lang="en-US" b="0" dirty="0" smtClean="0">
              <a:solidFill>
                <a:schemeClr val="tx1"/>
              </a:solidFill>
            </a:endParaRPr>
          </a:p>
          <a:p>
            <a:r>
              <a:rPr lang="en-US" b="0" dirty="0" smtClean="0">
                <a:solidFill>
                  <a:schemeClr val="tx1"/>
                </a:solidFill>
              </a:rPr>
              <a:t>Visual Barriers</a:t>
            </a:r>
          </a:p>
          <a:p>
            <a:endParaRPr lang="en-US" b="0" dirty="0" smtClean="0">
              <a:solidFill>
                <a:schemeClr val="tx1"/>
              </a:solidFill>
            </a:endParaRPr>
          </a:p>
          <a:p>
            <a:r>
              <a:rPr lang="en-US" b="0" dirty="0" smtClean="0">
                <a:solidFill>
                  <a:schemeClr val="tx1"/>
                </a:solidFill>
              </a:rPr>
              <a:t>External keyboard requirement</a:t>
            </a:r>
            <a:endParaRPr lang="en-US" b="0" dirty="0">
              <a:solidFill>
                <a:schemeClr val="tx1"/>
              </a:solidFill>
            </a:endParaRPr>
          </a:p>
          <a:p>
            <a:endParaRPr lang="en-US" b="0" dirty="0" smtClean="0">
              <a:solidFill>
                <a:schemeClr val="tx1"/>
              </a:solidFill>
            </a:endParaRPr>
          </a:p>
          <a:p>
            <a:r>
              <a:rPr lang="en-US" b="0" dirty="0" smtClean="0">
                <a:solidFill>
                  <a:schemeClr val="tx1"/>
                </a:solidFill>
              </a:rPr>
              <a:t>Written requirement for math portion</a:t>
            </a:r>
          </a:p>
          <a:p>
            <a:endParaRPr lang="en-US" b="0" dirty="0" smtClean="0">
              <a:solidFill>
                <a:schemeClr val="tx1"/>
              </a:solidFill>
            </a:endParaRPr>
          </a:p>
          <a:p>
            <a:r>
              <a:rPr lang="en-US" b="0" dirty="0" smtClean="0">
                <a:solidFill>
                  <a:schemeClr val="tx1"/>
                </a:solidFill>
              </a:rPr>
              <a:t>Headphone requirement for language portion</a:t>
            </a:r>
          </a:p>
          <a:p>
            <a:endParaRPr lang="en-US" b="0" dirty="0">
              <a:solidFill>
                <a:schemeClr val="tx1"/>
              </a:solidFill>
            </a:endParaRPr>
          </a:p>
          <a:p>
            <a:endParaRPr lang="en-US" b="0" dirty="0" smtClean="0">
              <a:solidFill>
                <a:schemeClr val="tx1"/>
              </a:solidFill>
            </a:endParaRPr>
          </a:p>
          <a:p>
            <a:endParaRPr lang="en-US" b="0" dirty="0">
              <a:solidFill>
                <a:schemeClr val="tx1"/>
              </a:solidFill>
            </a:endParaRPr>
          </a:p>
          <a:p>
            <a:endParaRPr lang="en-US" b="0" dirty="0" smtClean="0">
              <a:solidFill>
                <a:schemeClr val="tx1"/>
              </a:solidFill>
            </a:endParaRPr>
          </a:p>
        </p:txBody>
      </p:sp>
    </p:spTree>
    <p:extLst>
      <p:ext uri="{BB962C8B-B14F-4D97-AF65-F5344CB8AC3E}">
        <p14:creationId xmlns:p14="http://schemas.microsoft.com/office/powerpoint/2010/main" val="1424379069"/>
      </p:ext>
    </p:extLst>
  </p:cSld>
  <p:clrMapOvr>
    <a:masterClrMapping/>
  </p:clrMapOvr>
  <p:transition spd="slow">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Wireless Considerations </a:t>
            </a:r>
          </a:p>
        </p:txBody>
      </p:sp>
      <p:sp>
        <p:nvSpPr>
          <p:cNvPr id="6" name="Content Placeholder 5"/>
          <p:cNvSpPr>
            <a:spLocks noGrp="1"/>
          </p:cNvSpPr>
          <p:nvPr>
            <p:ph idx="1"/>
          </p:nvPr>
        </p:nvSpPr>
        <p:spPr>
          <a:xfrm>
            <a:off x="330200" y="914400"/>
            <a:ext cx="8119872" cy="3494088"/>
          </a:xfrm>
        </p:spPr>
        <p:txBody>
          <a:bodyPr>
            <a:normAutofit/>
          </a:bodyPr>
          <a:lstStyle/>
          <a:p>
            <a:r>
              <a:rPr lang="en-US" b="0" dirty="0" smtClean="0">
                <a:solidFill>
                  <a:schemeClr val="tx1"/>
                </a:solidFill>
              </a:rPr>
              <a:t>Wireless is a shared medium, speeds will be slowed down by older devices.</a:t>
            </a:r>
          </a:p>
          <a:p>
            <a:r>
              <a:rPr lang="en-US" b="0" dirty="0" smtClean="0">
                <a:solidFill>
                  <a:schemeClr val="tx1"/>
                </a:solidFill>
              </a:rPr>
              <a:t>Wireless signals are severely degraded or blocked when passing through liquid. </a:t>
            </a:r>
          </a:p>
          <a:p>
            <a:pPr marL="393700" indent="-285750">
              <a:buFont typeface="Arial" pitchFamily="34" charset="0"/>
              <a:buChar char="•"/>
            </a:pPr>
            <a:r>
              <a:rPr lang="en-US" sz="1600" b="0" dirty="0" smtClean="0">
                <a:solidFill>
                  <a:schemeClr val="tx1"/>
                </a:solidFill>
              </a:rPr>
              <a:t>Humans are predominantly made of liquid.</a:t>
            </a:r>
          </a:p>
          <a:p>
            <a:r>
              <a:rPr lang="en-US" b="0" dirty="0" smtClean="0">
                <a:solidFill>
                  <a:schemeClr val="tx1"/>
                </a:solidFill>
              </a:rPr>
              <a:t>A key consideration is linear (line of sight) vs. cell (pockets) coverage for channel mapping</a:t>
            </a:r>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27195280"/>
              </p:ext>
            </p:extLst>
          </p:nvPr>
        </p:nvGraphicFramePr>
        <p:xfrm>
          <a:off x="1209722" y="2716587"/>
          <a:ext cx="2953794" cy="1714500"/>
        </p:xfrm>
        <a:graphic>
          <a:graphicData uri="http://schemas.openxmlformats.org/presentationml/2006/ole">
            <mc:AlternateContent xmlns:mc="http://schemas.openxmlformats.org/markup-compatibility/2006">
              <mc:Choice xmlns:v="urn:schemas-microsoft-com:vml" Requires="v">
                <p:oleObj spid="_x0000_s4152" name="Visio" r:id="rId4" imgW="8035699" imgH="6206895" progId="Visio.Drawing.11">
                  <p:embed/>
                </p:oleObj>
              </mc:Choice>
              <mc:Fallback>
                <p:oleObj name="Visio" r:id="rId4" imgW="8035699" imgH="6206895"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9722" y="2716587"/>
                        <a:ext cx="2953794" cy="1714500"/>
                      </a:xfrm>
                      <a:prstGeom prst="rect">
                        <a:avLst/>
                      </a:prstGeom>
                      <a:noFill/>
                    </p:spPr>
                  </p:pic>
                </p:oleObj>
              </mc:Fallback>
            </mc:AlternateContent>
          </a:graphicData>
        </a:graphic>
      </p:graphicFrame>
      <p:sp>
        <p:nvSpPr>
          <p:cNvPr id="8" name="Rectangle 6"/>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367470949"/>
              </p:ext>
            </p:extLst>
          </p:nvPr>
        </p:nvGraphicFramePr>
        <p:xfrm>
          <a:off x="4553967" y="2720047"/>
          <a:ext cx="3044807" cy="1714500"/>
        </p:xfrm>
        <a:graphic>
          <a:graphicData uri="http://schemas.openxmlformats.org/presentationml/2006/ole">
            <mc:AlternateContent xmlns:mc="http://schemas.openxmlformats.org/markup-compatibility/2006">
              <mc:Choice xmlns:v="urn:schemas-microsoft-com:vml" Requires="v">
                <p:oleObj spid="_x0000_s4153" name="Visio" r:id="rId6" imgW="8410643" imgH="6279961" progId="Visio.Drawing.11">
                  <p:embed/>
                </p:oleObj>
              </mc:Choice>
              <mc:Fallback>
                <p:oleObj name="Visio" r:id="rId6" imgW="8410643" imgH="6279961"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3967" y="2720047"/>
                        <a:ext cx="3044807" cy="1714500"/>
                      </a:xfrm>
                      <a:prstGeom prst="rect">
                        <a:avLst/>
                      </a:prstGeom>
                      <a:noFill/>
                    </p:spPr>
                  </p:pic>
                </p:oleObj>
              </mc:Fallback>
            </mc:AlternateContent>
          </a:graphicData>
        </a:graphic>
      </p:graphicFrame>
    </p:spTree>
    <p:extLst>
      <p:ext uri="{BB962C8B-B14F-4D97-AF65-F5344CB8AC3E}">
        <p14:creationId xmlns:p14="http://schemas.microsoft.com/office/powerpoint/2010/main" val="254125276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9646" y="3330007"/>
            <a:ext cx="536115" cy="67704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367" y="3924810"/>
            <a:ext cx="1341700" cy="75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4101" y="3641310"/>
            <a:ext cx="798183" cy="1025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US" dirty="0" smtClean="0"/>
              <a:t>EG SLED Partner Enablement</a:t>
            </a:r>
            <a:endParaRPr lang="en-US" dirty="0"/>
          </a:p>
        </p:txBody>
      </p:sp>
      <p:sp>
        <p:nvSpPr>
          <p:cNvPr id="4" name="Subtitle 3"/>
          <p:cNvSpPr>
            <a:spLocks noGrp="1"/>
          </p:cNvSpPr>
          <p:nvPr>
            <p:ph type="subTitle" idx="1"/>
          </p:nvPr>
        </p:nvSpPr>
        <p:spPr>
          <a:xfrm>
            <a:off x="331470" y="677820"/>
            <a:ext cx="8117206" cy="276999"/>
          </a:xfrm>
        </p:spPr>
        <p:txBody>
          <a:bodyPr/>
          <a:lstStyle/>
          <a:p>
            <a:r>
              <a:rPr lang="en-US" sz="1600" dirty="0"/>
              <a:t>T</a:t>
            </a:r>
            <a:r>
              <a:rPr lang="en-US" sz="1600" dirty="0" smtClean="0"/>
              <a:t>ransformation of Operational Processes, Strategic Alignment, and Field Engagement</a:t>
            </a:r>
            <a:endParaRPr lang="en-US" sz="1600" dirty="0"/>
          </a:p>
        </p:txBody>
      </p:sp>
      <p:sp>
        <p:nvSpPr>
          <p:cNvPr id="2" name="TextBox 1"/>
          <p:cNvSpPr txBox="1"/>
          <p:nvPr/>
        </p:nvSpPr>
        <p:spPr>
          <a:xfrm>
            <a:off x="345231" y="1235191"/>
            <a:ext cx="1725307" cy="2133918"/>
          </a:xfrm>
          <a:prstGeom prst="rect">
            <a:avLst/>
          </a:prstGeom>
          <a:noFill/>
        </p:spPr>
        <p:txBody>
          <a:bodyPr wrap="square" rtlCol="0">
            <a:spAutoFit/>
          </a:bodyPr>
          <a:lstStyle/>
          <a:p>
            <a:pPr algn="ctr">
              <a:spcAft>
                <a:spcPts val="400"/>
              </a:spcAft>
              <a:buSzPct val="100000"/>
            </a:pPr>
            <a:r>
              <a:rPr lang="en-US" sz="1600" b="1" dirty="0" smtClean="0">
                <a:solidFill>
                  <a:schemeClr val="accent1"/>
                </a:solidFill>
                <a:latin typeface="HP Simplified" pitchFamily="34" charset="0"/>
                <a:cs typeface="HP Simplified" pitchFamily="34" charset="0"/>
              </a:rPr>
              <a:t>HP Interface: </a:t>
            </a:r>
            <a:r>
              <a:rPr lang="en-US" sz="1600" b="1" dirty="0">
                <a:solidFill>
                  <a:schemeClr val="accent1"/>
                </a:solidFill>
                <a:latin typeface="HP Simplified" pitchFamily="34" charset="0"/>
                <a:cs typeface="HP Simplified" pitchFamily="34" charset="0"/>
              </a:rPr>
              <a:t>Reduce Friction</a:t>
            </a:r>
          </a:p>
          <a:p>
            <a:pPr marL="0" algn="ctr" defTabSz="430213">
              <a:spcAft>
                <a:spcPts val="400"/>
              </a:spcAft>
              <a:buSzPct val="100000"/>
            </a:pPr>
            <a:r>
              <a:rPr lang="en-US" sz="1400" dirty="0" smtClean="0">
                <a:solidFill>
                  <a:srgbClr val="000000"/>
                </a:solidFill>
                <a:latin typeface="HP Simplified" pitchFamily="34" charset="0"/>
                <a:cs typeface="HP Simplified" pitchFamily="34" charset="0"/>
              </a:rPr>
              <a:t>SLED pricing model</a:t>
            </a:r>
          </a:p>
          <a:p>
            <a:pPr marL="0" algn="ctr" defTabSz="430213">
              <a:spcAft>
                <a:spcPts val="400"/>
              </a:spcAft>
              <a:buSzPct val="100000"/>
            </a:pPr>
            <a:r>
              <a:rPr lang="en-US" sz="1400" dirty="0" smtClean="0">
                <a:solidFill>
                  <a:srgbClr val="000000"/>
                </a:solidFill>
                <a:latin typeface="HP Simplified" pitchFamily="34" charset="0"/>
                <a:cs typeface="HP Simplified" pitchFamily="34" charset="0"/>
              </a:rPr>
              <a:t>Contracts</a:t>
            </a:r>
          </a:p>
          <a:p>
            <a:pPr marL="0" algn="ctr" defTabSz="430213">
              <a:spcAft>
                <a:spcPts val="400"/>
              </a:spcAft>
              <a:buSzPct val="100000"/>
            </a:pPr>
            <a:r>
              <a:rPr lang="en-US" sz="1400" dirty="0" smtClean="0">
                <a:solidFill>
                  <a:srgbClr val="000000"/>
                </a:solidFill>
                <a:latin typeface="HP Simplified" pitchFamily="34" charset="0"/>
                <a:cs typeface="HP Simplified" pitchFamily="34" charset="0"/>
              </a:rPr>
              <a:t>Marketstar team</a:t>
            </a:r>
          </a:p>
          <a:p>
            <a:pPr marL="0" algn="ctr" defTabSz="430213">
              <a:spcAft>
                <a:spcPts val="400"/>
              </a:spcAft>
              <a:buSzPct val="100000"/>
            </a:pPr>
            <a:r>
              <a:rPr lang="en-US" sz="1400" dirty="0" smtClean="0">
                <a:solidFill>
                  <a:srgbClr val="000000"/>
                </a:solidFill>
                <a:latin typeface="HP Simplified" pitchFamily="34" charset="0"/>
                <a:cs typeface="HP Simplified" pitchFamily="34" charset="0"/>
              </a:rPr>
              <a:t>Monthly webcasts &amp; newsletter</a:t>
            </a:r>
          </a:p>
          <a:p>
            <a:pPr marL="0" algn="ctr" defTabSz="430213">
              <a:spcAft>
                <a:spcPts val="400"/>
              </a:spcAft>
              <a:buSzPct val="100000"/>
            </a:pPr>
            <a:endParaRPr lang="en-US" sz="1400" dirty="0" smtClean="0">
              <a:solidFill>
                <a:srgbClr val="000000"/>
              </a:solidFill>
              <a:latin typeface="HP Simplified" pitchFamily="34" charset="0"/>
              <a:cs typeface="HP Simplified" pitchFamily="34" charset="0"/>
            </a:endParaRPr>
          </a:p>
        </p:txBody>
      </p:sp>
      <p:sp>
        <p:nvSpPr>
          <p:cNvPr id="8" name="Arc 7"/>
          <p:cNvSpPr/>
          <p:nvPr/>
        </p:nvSpPr>
        <p:spPr>
          <a:xfrm rot="2862180">
            <a:off x="-2964896" y="-186414"/>
            <a:ext cx="5730196" cy="5688313"/>
          </a:xfrm>
          <a:prstGeom prst="arc">
            <a:avLst>
              <a:gd name="adj1" fmla="val 16885614"/>
              <a:gd name="adj2" fmla="val 20728139"/>
            </a:avLst>
          </a:prstGeom>
          <a:ln w="19050" cmpd="sng">
            <a:solidFill>
              <a:srgbClr val="87898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14" name="Arc 13"/>
          <p:cNvSpPr/>
          <p:nvPr/>
        </p:nvSpPr>
        <p:spPr>
          <a:xfrm rot="2862180" flipH="1" flipV="1">
            <a:off x="6364935" y="-67568"/>
            <a:ext cx="5825816" cy="5638697"/>
          </a:xfrm>
          <a:prstGeom prst="arc">
            <a:avLst>
              <a:gd name="adj1" fmla="val 16885614"/>
              <a:gd name="adj2" fmla="val 20728139"/>
            </a:avLst>
          </a:prstGeom>
          <a:ln w="19050" cmpd="sng">
            <a:solidFill>
              <a:srgbClr val="87898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12" name="TextBox 11"/>
          <p:cNvSpPr txBox="1"/>
          <p:nvPr/>
        </p:nvSpPr>
        <p:spPr>
          <a:xfrm>
            <a:off x="6826102" y="1235191"/>
            <a:ext cx="1938551" cy="1918474"/>
          </a:xfrm>
          <a:prstGeom prst="rect">
            <a:avLst/>
          </a:prstGeom>
          <a:noFill/>
        </p:spPr>
        <p:txBody>
          <a:bodyPr wrap="square" rtlCol="0">
            <a:spAutoFit/>
          </a:bodyPr>
          <a:lstStyle/>
          <a:p>
            <a:pPr algn="ctr">
              <a:spcAft>
                <a:spcPts val="400"/>
              </a:spcAft>
              <a:buSzPct val="100000"/>
            </a:pPr>
            <a:r>
              <a:rPr lang="en-US" sz="1600" b="1" dirty="0" smtClean="0">
                <a:solidFill>
                  <a:schemeClr val="accent1"/>
                </a:solidFill>
                <a:latin typeface="HP Simplified" pitchFamily="34" charset="0"/>
                <a:cs typeface="HP Simplified" pitchFamily="34" charset="0"/>
              </a:rPr>
              <a:t>Customer Interface: Increase Traction</a:t>
            </a:r>
            <a:endParaRPr lang="en-US" sz="1600" b="1" dirty="0">
              <a:solidFill>
                <a:schemeClr val="accent1"/>
              </a:solidFill>
              <a:latin typeface="HP Simplified" pitchFamily="34" charset="0"/>
              <a:cs typeface="HP Simplified" pitchFamily="34" charset="0"/>
            </a:endParaRPr>
          </a:p>
          <a:p>
            <a:pPr marL="0" algn="ctr" defTabSz="430213">
              <a:spcAft>
                <a:spcPts val="400"/>
              </a:spcAft>
              <a:buSzPct val="100000"/>
            </a:pPr>
            <a:r>
              <a:rPr lang="en-US" sz="1400" dirty="0" smtClean="0">
                <a:solidFill>
                  <a:srgbClr val="000000"/>
                </a:solidFill>
                <a:latin typeface="HP Simplified" pitchFamily="34" charset="0"/>
                <a:cs typeface="HP Simplified" pitchFamily="34" charset="0"/>
              </a:rPr>
              <a:t>Market Guide</a:t>
            </a:r>
          </a:p>
          <a:p>
            <a:pPr marL="0" algn="ctr" defTabSz="430213">
              <a:spcAft>
                <a:spcPts val="400"/>
              </a:spcAft>
              <a:buSzPct val="100000"/>
            </a:pPr>
            <a:r>
              <a:rPr lang="en-US" sz="1400" dirty="0" smtClean="0">
                <a:solidFill>
                  <a:srgbClr val="000000"/>
                </a:solidFill>
                <a:latin typeface="HP Simplified" pitchFamily="34" charset="0"/>
                <a:cs typeface="HP Simplified" pitchFamily="34" charset="0"/>
              </a:rPr>
              <a:t>Lead Generation</a:t>
            </a:r>
          </a:p>
          <a:p>
            <a:pPr marL="0" algn="ctr" defTabSz="430213">
              <a:spcAft>
                <a:spcPts val="400"/>
              </a:spcAft>
              <a:buSzPct val="100000"/>
            </a:pPr>
            <a:r>
              <a:rPr lang="en-US" sz="1400" dirty="0" smtClean="0">
                <a:solidFill>
                  <a:srgbClr val="000000"/>
                </a:solidFill>
                <a:latin typeface="HP Simplified" pitchFamily="34" charset="0"/>
                <a:cs typeface="HP Simplified" pitchFamily="34" charset="0"/>
              </a:rPr>
              <a:t>Marketing/Collateral</a:t>
            </a:r>
          </a:p>
          <a:p>
            <a:pPr marL="0" algn="ctr" defTabSz="430213">
              <a:spcAft>
                <a:spcPts val="400"/>
              </a:spcAft>
              <a:buSzPct val="100000"/>
            </a:pPr>
            <a:r>
              <a:rPr lang="en-US" sz="1400" dirty="0" smtClean="0">
                <a:solidFill>
                  <a:srgbClr val="000000"/>
                </a:solidFill>
                <a:latin typeface="HP Simplified" pitchFamily="34" charset="0"/>
                <a:cs typeface="HP Simplified" pitchFamily="34" charset="0"/>
              </a:rPr>
              <a:t>Events</a:t>
            </a:r>
          </a:p>
          <a:p>
            <a:pPr marL="0" algn="ctr" defTabSz="430213">
              <a:spcAft>
                <a:spcPts val="400"/>
              </a:spcAft>
              <a:buSzPct val="100000"/>
            </a:pPr>
            <a:endParaRPr lang="en-US" sz="1400" dirty="0" smtClean="0">
              <a:solidFill>
                <a:srgbClr val="000000"/>
              </a:solidFill>
              <a:latin typeface="HP Simplified" pitchFamily="34" charset="0"/>
              <a:cs typeface="HP Simplified" pitchFamily="34" charset="0"/>
            </a:endParaRPr>
          </a:p>
        </p:txBody>
      </p:sp>
      <p:sp>
        <p:nvSpPr>
          <p:cNvPr id="13" name="TextBox 12"/>
          <p:cNvSpPr txBox="1"/>
          <p:nvPr/>
        </p:nvSpPr>
        <p:spPr>
          <a:xfrm>
            <a:off x="3067961" y="1433966"/>
            <a:ext cx="3037398" cy="338554"/>
          </a:xfrm>
          <a:prstGeom prst="rect">
            <a:avLst/>
          </a:prstGeom>
          <a:noFill/>
        </p:spPr>
        <p:txBody>
          <a:bodyPr wrap="square" rtlCol="0">
            <a:spAutoFit/>
          </a:bodyPr>
          <a:lstStyle/>
          <a:p>
            <a:pPr algn="ctr">
              <a:spcAft>
                <a:spcPts val="400"/>
              </a:spcAft>
              <a:buSzPct val="100000"/>
            </a:pPr>
            <a:r>
              <a:rPr lang="en-US" sz="1600" b="1" dirty="0" smtClean="0">
                <a:solidFill>
                  <a:schemeClr val="accent1"/>
                </a:solidFill>
                <a:latin typeface="HP Simplified" pitchFamily="34" charset="0"/>
                <a:cs typeface="HP Simplified" pitchFamily="34" charset="0"/>
              </a:rPr>
              <a:t>Programs: Solutions Focus</a:t>
            </a:r>
            <a:endParaRPr lang="en-US" sz="1600" b="1" dirty="0">
              <a:solidFill>
                <a:schemeClr val="accent1"/>
              </a:solidFill>
              <a:latin typeface="HP Simplified" pitchFamily="34" charset="0"/>
              <a:cs typeface="HP Simplified" pitchFamily="34" charset="0"/>
            </a:endParaRPr>
          </a:p>
        </p:txBody>
      </p:sp>
      <p:sp>
        <p:nvSpPr>
          <p:cNvPr id="15" name="TextBox 14"/>
          <p:cNvSpPr txBox="1"/>
          <p:nvPr/>
        </p:nvSpPr>
        <p:spPr>
          <a:xfrm>
            <a:off x="2822858" y="1804725"/>
            <a:ext cx="1124037" cy="1538883"/>
          </a:xfrm>
          <a:prstGeom prst="rect">
            <a:avLst/>
          </a:prstGeom>
          <a:noFill/>
        </p:spPr>
        <p:txBody>
          <a:bodyPr wrap="square" rtlCol="0">
            <a:spAutoFit/>
          </a:bodyPr>
          <a:lstStyle/>
          <a:p>
            <a:pPr marL="0" algn="ctr" defTabSz="430213">
              <a:spcAft>
                <a:spcPts val="400"/>
              </a:spcAft>
              <a:buSzPct val="100000"/>
            </a:pPr>
            <a:r>
              <a:rPr lang="en-US" sz="1400" u="sng" dirty="0" smtClean="0">
                <a:solidFill>
                  <a:srgbClr val="000000"/>
                </a:solidFill>
                <a:latin typeface="HP Simplified" pitchFamily="34" charset="0"/>
                <a:cs typeface="HP Simplified" pitchFamily="34" charset="0"/>
              </a:rPr>
              <a:t>K-12:</a:t>
            </a:r>
          </a:p>
          <a:p>
            <a:pPr marL="0" algn="ctr" defTabSz="430213">
              <a:spcAft>
                <a:spcPts val="400"/>
              </a:spcAft>
              <a:buSzPct val="100000"/>
            </a:pPr>
            <a:r>
              <a:rPr lang="en-US" sz="1400" dirty="0" smtClean="0">
                <a:solidFill>
                  <a:srgbClr val="000000"/>
                </a:solidFill>
                <a:latin typeface="HP Simplified" pitchFamily="34" charset="0"/>
                <a:cs typeface="HP Simplified" pitchFamily="34" charset="0"/>
              </a:rPr>
              <a:t>School Day (Mobility)</a:t>
            </a:r>
          </a:p>
          <a:p>
            <a:pPr marL="0" algn="ctr" defTabSz="430213">
              <a:spcAft>
                <a:spcPts val="400"/>
              </a:spcAft>
              <a:buSzPct val="100000"/>
            </a:pPr>
            <a:r>
              <a:rPr lang="en-US" sz="1400" dirty="0" smtClean="0">
                <a:solidFill>
                  <a:srgbClr val="000000"/>
                </a:solidFill>
                <a:latin typeface="HP Simplified" pitchFamily="34" charset="0"/>
                <a:cs typeface="HP Simplified" pitchFamily="34" charset="0"/>
              </a:rPr>
              <a:t>E-Rate</a:t>
            </a:r>
          </a:p>
          <a:p>
            <a:pPr marL="0" algn="ctr" defTabSz="430213">
              <a:spcAft>
                <a:spcPts val="400"/>
              </a:spcAft>
              <a:buSzPct val="100000"/>
            </a:pPr>
            <a:r>
              <a:rPr lang="en-US" sz="1400" dirty="0" smtClean="0">
                <a:solidFill>
                  <a:srgbClr val="000000"/>
                </a:solidFill>
                <a:latin typeface="HP Simplified" pitchFamily="34" charset="0"/>
                <a:cs typeface="HP Simplified" pitchFamily="34" charset="0"/>
              </a:rPr>
              <a:t>Common Core</a:t>
            </a:r>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231" y="3382854"/>
            <a:ext cx="935023" cy="624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1457" y="4133736"/>
            <a:ext cx="718882" cy="53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9709" y="3694955"/>
            <a:ext cx="675771" cy="875457"/>
          </a:xfrm>
          <a:prstGeom prst="rect">
            <a:avLst/>
          </a:prstGeom>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65954" y="4023124"/>
            <a:ext cx="800434" cy="735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7054" y="3940166"/>
            <a:ext cx="743506" cy="463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4406932" y="4075882"/>
            <a:ext cx="477095" cy="619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25595" y="3733655"/>
            <a:ext cx="1558086" cy="876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21691" y="3608945"/>
            <a:ext cx="666012" cy="38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7401" y="3288827"/>
            <a:ext cx="818591" cy="571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7926" y="4102012"/>
            <a:ext cx="950887" cy="55634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18813" y="3380452"/>
            <a:ext cx="575960" cy="456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85169" y="3733655"/>
            <a:ext cx="867287" cy="487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3984286" y="1803178"/>
            <a:ext cx="1176395" cy="1374735"/>
          </a:xfrm>
          <a:prstGeom prst="rect">
            <a:avLst/>
          </a:prstGeom>
          <a:noFill/>
        </p:spPr>
        <p:txBody>
          <a:bodyPr wrap="square" rtlCol="0">
            <a:spAutoFit/>
          </a:bodyPr>
          <a:lstStyle/>
          <a:p>
            <a:pPr marL="0" algn="ctr" defTabSz="430213">
              <a:spcAft>
                <a:spcPts val="400"/>
              </a:spcAft>
              <a:buSzPct val="100000"/>
            </a:pPr>
            <a:r>
              <a:rPr lang="en-US" sz="1400" u="sng" dirty="0" smtClean="0">
                <a:solidFill>
                  <a:srgbClr val="000000"/>
                </a:solidFill>
                <a:latin typeface="HP Simplified" pitchFamily="34" charset="0"/>
                <a:cs typeface="HP Simplified" pitchFamily="34" charset="0"/>
              </a:rPr>
              <a:t>HED:</a:t>
            </a:r>
          </a:p>
          <a:p>
            <a:pPr marL="0" algn="ctr" defTabSz="430213">
              <a:spcAft>
                <a:spcPts val="400"/>
              </a:spcAft>
              <a:buSzPct val="100000"/>
            </a:pPr>
            <a:r>
              <a:rPr lang="en-US" sz="1400" dirty="0" smtClean="0">
                <a:solidFill>
                  <a:srgbClr val="000000"/>
                </a:solidFill>
                <a:latin typeface="HP Simplified" pitchFamily="34" charset="0"/>
                <a:cs typeface="HP Simplified" pitchFamily="34" charset="0"/>
              </a:rPr>
              <a:t>Mobility</a:t>
            </a:r>
          </a:p>
          <a:p>
            <a:pPr marL="0" algn="ctr" defTabSz="430213">
              <a:spcAft>
                <a:spcPts val="400"/>
              </a:spcAft>
              <a:buSzPct val="100000"/>
            </a:pPr>
            <a:r>
              <a:rPr lang="en-US" sz="1400" dirty="0" smtClean="0">
                <a:solidFill>
                  <a:srgbClr val="000000"/>
                </a:solidFill>
                <a:latin typeface="HP Simplified" pitchFamily="34" charset="0"/>
                <a:cs typeface="HP Simplified" pitchFamily="34" charset="0"/>
              </a:rPr>
              <a:t>Virtualization</a:t>
            </a:r>
          </a:p>
          <a:p>
            <a:pPr marL="0" algn="ctr" defTabSz="430213">
              <a:spcAft>
                <a:spcPts val="400"/>
              </a:spcAft>
              <a:buSzPct val="100000"/>
            </a:pPr>
            <a:r>
              <a:rPr lang="en-US" sz="1400" dirty="0" smtClean="0">
                <a:solidFill>
                  <a:srgbClr val="000000"/>
                </a:solidFill>
                <a:latin typeface="HP Simplified" pitchFamily="34" charset="0"/>
                <a:cs typeface="HP Simplified" pitchFamily="34" charset="0"/>
              </a:rPr>
              <a:t>SDN</a:t>
            </a:r>
          </a:p>
          <a:p>
            <a:pPr marL="0" algn="ctr" defTabSz="430213">
              <a:spcAft>
                <a:spcPts val="400"/>
              </a:spcAft>
              <a:buSzPct val="100000"/>
            </a:pPr>
            <a:endParaRPr lang="en-US" sz="1400" dirty="0" smtClean="0">
              <a:solidFill>
                <a:srgbClr val="000000"/>
              </a:solidFill>
              <a:latin typeface="HP Simplified" pitchFamily="34" charset="0"/>
              <a:cs typeface="HP Simplified" pitchFamily="34" charset="0"/>
            </a:endParaRPr>
          </a:p>
        </p:txBody>
      </p:sp>
      <p:sp>
        <p:nvSpPr>
          <p:cNvPr id="27" name="TextBox 26"/>
          <p:cNvSpPr txBox="1"/>
          <p:nvPr/>
        </p:nvSpPr>
        <p:spPr>
          <a:xfrm>
            <a:off x="5137352" y="1804725"/>
            <a:ext cx="1176395" cy="1374735"/>
          </a:xfrm>
          <a:prstGeom prst="rect">
            <a:avLst/>
          </a:prstGeom>
          <a:noFill/>
        </p:spPr>
        <p:txBody>
          <a:bodyPr wrap="square" rtlCol="0">
            <a:spAutoFit/>
          </a:bodyPr>
          <a:lstStyle/>
          <a:p>
            <a:pPr marL="0" algn="ctr" defTabSz="430213">
              <a:spcAft>
                <a:spcPts val="400"/>
              </a:spcAft>
              <a:buSzPct val="100000"/>
            </a:pPr>
            <a:r>
              <a:rPr lang="en-US" sz="1400" u="sng" dirty="0" smtClean="0">
                <a:solidFill>
                  <a:srgbClr val="000000"/>
                </a:solidFill>
                <a:latin typeface="HP Simplified" pitchFamily="34" charset="0"/>
                <a:cs typeface="HP Simplified" pitchFamily="34" charset="0"/>
              </a:rPr>
              <a:t>SLG:</a:t>
            </a:r>
          </a:p>
          <a:p>
            <a:pPr marL="0" algn="ctr" defTabSz="430213">
              <a:spcAft>
                <a:spcPts val="400"/>
              </a:spcAft>
              <a:buSzPct val="100000"/>
            </a:pPr>
            <a:r>
              <a:rPr lang="en-US" sz="1400" dirty="0" smtClean="0">
                <a:solidFill>
                  <a:srgbClr val="000000"/>
                </a:solidFill>
                <a:latin typeface="HP Simplified" pitchFamily="34" charset="0"/>
                <a:cs typeface="HP Simplified" pitchFamily="34" charset="0"/>
              </a:rPr>
              <a:t>Modernize IT</a:t>
            </a:r>
          </a:p>
          <a:p>
            <a:pPr marL="0" algn="ctr" defTabSz="430213">
              <a:spcAft>
                <a:spcPts val="400"/>
              </a:spcAft>
              <a:buSzPct val="100000"/>
            </a:pPr>
            <a:r>
              <a:rPr lang="en-US" sz="1400" dirty="0" smtClean="0">
                <a:solidFill>
                  <a:srgbClr val="000000"/>
                </a:solidFill>
                <a:latin typeface="HP Simplified" pitchFamily="34" charset="0"/>
                <a:cs typeface="HP Simplified" pitchFamily="34" charset="0"/>
              </a:rPr>
              <a:t>Mobility</a:t>
            </a:r>
          </a:p>
          <a:p>
            <a:pPr marL="0" algn="ctr" defTabSz="430213">
              <a:spcAft>
                <a:spcPts val="400"/>
              </a:spcAft>
              <a:buSzPct val="100000"/>
            </a:pPr>
            <a:r>
              <a:rPr lang="en-US" sz="1400" dirty="0" smtClean="0">
                <a:solidFill>
                  <a:srgbClr val="000000"/>
                </a:solidFill>
                <a:latin typeface="HP Simplified" pitchFamily="34" charset="0"/>
                <a:cs typeface="HP Simplified" pitchFamily="34" charset="0"/>
              </a:rPr>
              <a:t>Virtualization</a:t>
            </a:r>
          </a:p>
          <a:p>
            <a:pPr marL="0" algn="ctr" defTabSz="430213">
              <a:spcAft>
                <a:spcPts val="400"/>
              </a:spcAft>
              <a:buSzPct val="100000"/>
            </a:pPr>
            <a:endParaRPr lang="en-US" sz="1400" dirty="0" smtClean="0">
              <a:solidFill>
                <a:srgbClr val="000000"/>
              </a:solidFill>
              <a:latin typeface="HP Simplified" pitchFamily="34" charset="0"/>
              <a:cs typeface="HP Simplified" pitchFamily="34" charset="0"/>
            </a:endParaRPr>
          </a:p>
        </p:txBody>
      </p:sp>
    </p:spTree>
    <p:extLst>
      <p:ext uri="{BB962C8B-B14F-4D97-AF65-F5344CB8AC3E}">
        <p14:creationId xmlns:p14="http://schemas.microsoft.com/office/powerpoint/2010/main" val="328630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1034"/>
                                        </p:tgtEl>
                                        <p:attrNameLst>
                                          <p:attrName>style.visibility</p:attrName>
                                        </p:attrNameLst>
                                      </p:cBhvr>
                                      <p:to>
                                        <p:strVal val="visible"/>
                                      </p:to>
                                    </p:set>
                                    <p:animEffect transition="in" filter="fade">
                                      <p:cBhvr>
                                        <p:cTn id="30" dur="500"/>
                                        <p:tgtEl>
                                          <p:spTgt spid="1034"/>
                                        </p:tgtEl>
                                      </p:cBhvr>
                                    </p:animEffect>
                                  </p:childTnLst>
                                </p:cTn>
                              </p:par>
                              <p:par>
                                <p:cTn id="31" presetID="10" presetClass="entr" presetSubtype="0" fill="hold" nodeType="withEffect">
                                  <p:stCondLst>
                                    <p:cond delay="0"/>
                                  </p:stCondLst>
                                  <p:childTnLst>
                                    <p:set>
                                      <p:cBhvr>
                                        <p:cTn id="32" dur="1" fill="hold">
                                          <p:stCondLst>
                                            <p:cond delay="0"/>
                                          </p:stCondLst>
                                        </p:cTn>
                                        <p:tgtEl>
                                          <p:spTgt spid="1029"/>
                                        </p:tgtEl>
                                        <p:attrNameLst>
                                          <p:attrName>style.visibility</p:attrName>
                                        </p:attrNameLst>
                                      </p:cBhvr>
                                      <p:to>
                                        <p:strVal val="visible"/>
                                      </p:to>
                                    </p:set>
                                    <p:animEffect transition="in" filter="fade">
                                      <p:cBhvr>
                                        <p:cTn id="33" dur="500"/>
                                        <p:tgtEl>
                                          <p:spTgt spid="1029"/>
                                        </p:tgtEl>
                                      </p:cBhvr>
                                    </p:animEffect>
                                  </p:childTnLst>
                                </p:cTn>
                              </p:par>
                              <p:par>
                                <p:cTn id="34" presetID="10" presetClass="entr" presetSubtype="0" fill="hold" nodeType="withEffect">
                                  <p:stCondLst>
                                    <p:cond delay="0"/>
                                  </p:stCondLst>
                                  <p:childTnLst>
                                    <p:set>
                                      <p:cBhvr>
                                        <p:cTn id="35" dur="1" fill="hold">
                                          <p:stCondLst>
                                            <p:cond delay="0"/>
                                          </p:stCondLst>
                                        </p:cTn>
                                        <p:tgtEl>
                                          <p:spTgt spid="1036"/>
                                        </p:tgtEl>
                                        <p:attrNameLst>
                                          <p:attrName>style.visibility</p:attrName>
                                        </p:attrNameLst>
                                      </p:cBhvr>
                                      <p:to>
                                        <p:strVal val="visible"/>
                                      </p:to>
                                    </p:set>
                                    <p:animEffect transition="in" filter="fade">
                                      <p:cBhvr>
                                        <p:cTn id="36" dur="500"/>
                                        <p:tgtEl>
                                          <p:spTgt spid="10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30"/>
                                        </p:tgtEl>
                                        <p:attrNameLst>
                                          <p:attrName>style.visibility</p:attrName>
                                        </p:attrNameLst>
                                      </p:cBhvr>
                                      <p:to>
                                        <p:strVal val="visible"/>
                                      </p:to>
                                    </p:set>
                                    <p:animEffect transition="in" filter="fade">
                                      <p:cBhvr>
                                        <p:cTn id="44" dur="500"/>
                                        <p:tgtEl>
                                          <p:spTgt spid="1030"/>
                                        </p:tgtEl>
                                      </p:cBhvr>
                                    </p:animEffect>
                                  </p:childTnLst>
                                </p:cTn>
                              </p:par>
                              <p:par>
                                <p:cTn id="45" presetID="10" presetClass="entr" presetSubtype="0" fill="hold" nodeType="withEffect">
                                  <p:stCondLst>
                                    <p:cond delay="0"/>
                                  </p:stCondLst>
                                  <p:childTnLst>
                                    <p:set>
                                      <p:cBhvr>
                                        <p:cTn id="46" dur="1" fill="hold">
                                          <p:stCondLst>
                                            <p:cond delay="0"/>
                                          </p:stCondLst>
                                        </p:cTn>
                                        <p:tgtEl>
                                          <p:spTgt spid="1033"/>
                                        </p:tgtEl>
                                        <p:attrNameLst>
                                          <p:attrName>style.visibility</p:attrName>
                                        </p:attrNameLst>
                                      </p:cBhvr>
                                      <p:to>
                                        <p:strVal val="visible"/>
                                      </p:to>
                                    </p:set>
                                    <p:animEffect transition="in" filter="fade">
                                      <p:cBhvr>
                                        <p:cTn id="47" dur="500"/>
                                        <p:tgtEl>
                                          <p:spTgt spid="1033"/>
                                        </p:tgtEl>
                                      </p:cBhvr>
                                    </p:animEffect>
                                  </p:childTnLst>
                                </p:cTn>
                              </p:par>
                              <p:par>
                                <p:cTn id="48" presetID="10" presetClass="entr" presetSubtype="0" fill="hold" nodeType="withEffect">
                                  <p:stCondLst>
                                    <p:cond delay="0"/>
                                  </p:stCondLst>
                                  <p:childTnLst>
                                    <p:set>
                                      <p:cBhvr>
                                        <p:cTn id="49" dur="1" fill="hold">
                                          <p:stCondLst>
                                            <p:cond delay="0"/>
                                          </p:stCondLst>
                                        </p:cTn>
                                        <p:tgtEl>
                                          <p:spTgt spid="1032"/>
                                        </p:tgtEl>
                                        <p:attrNameLst>
                                          <p:attrName>style.visibility</p:attrName>
                                        </p:attrNameLst>
                                      </p:cBhvr>
                                      <p:to>
                                        <p:strVal val="visible"/>
                                      </p:to>
                                    </p:set>
                                    <p:animEffect transition="in" filter="fade">
                                      <p:cBhvr>
                                        <p:cTn id="50" dur="500"/>
                                        <p:tgtEl>
                                          <p:spTgt spid="1032"/>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nodeType="withEffect">
                                  <p:stCondLst>
                                    <p:cond delay="0"/>
                                  </p:stCondLst>
                                  <p:childTnLst>
                                    <p:set>
                                      <p:cBhvr>
                                        <p:cTn id="55" dur="1" fill="hold">
                                          <p:stCondLst>
                                            <p:cond delay="0"/>
                                          </p:stCondLst>
                                        </p:cTn>
                                        <p:tgtEl>
                                          <p:spTgt spid="6147"/>
                                        </p:tgtEl>
                                        <p:attrNameLst>
                                          <p:attrName>style.visibility</p:attrName>
                                        </p:attrNameLst>
                                      </p:cBhvr>
                                      <p:to>
                                        <p:strVal val="visible"/>
                                      </p:to>
                                    </p:set>
                                    <p:animEffect transition="in" filter="fade">
                                      <p:cBhvr>
                                        <p:cTn id="56" dur="500"/>
                                        <p:tgtEl>
                                          <p:spTgt spid="6147"/>
                                        </p:tgtEl>
                                      </p:cBhvr>
                                    </p:animEffect>
                                  </p:childTnLst>
                                </p:cTn>
                              </p:par>
                              <p:par>
                                <p:cTn id="57" presetID="10" presetClass="entr" presetSubtype="0" fill="hold" nodeType="withEffect">
                                  <p:stCondLst>
                                    <p:cond delay="0"/>
                                  </p:stCondLst>
                                  <p:childTnLst>
                                    <p:set>
                                      <p:cBhvr>
                                        <p:cTn id="58" dur="1" fill="hold">
                                          <p:stCondLst>
                                            <p:cond delay="0"/>
                                          </p:stCondLst>
                                        </p:cTn>
                                        <p:tgtEl>
                                          <p:spTgt spid="1037"/>
                                        </p:tgtEl>
                                        <p:attrNameLst>
                                          <p:attrName>style.visibility</p:attrName>
                                        </p:attrNameLst>
                                      </p:cBhvr>
                                      <p:to>
                                        <p:strVal val="visible"/>
                                      </p:to>
                                    </p:set>
                                    <p:animEffect transition="in" filter="fade">
                                      <p:cBhvr>
                                        <p:cTn id="59" dur="500"/>
                                        <p:tgtEl>
                                          <p:spTgt spid="103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4" grpId="0" animBg="1"/>
      <p:bldP spid="12" grpId="0"/>
      <p:bldP spid="13" grpId="0"/>
      <p:bldP spid="15" grpId="0"/>
      <p:bldP spid="26"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document that can be easily referenced</a:t>
            </a:r>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294" y="951556"/>
            <a:ext cx="288925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872985"/>
            <a:ext cx="2819400"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5851" y="778056"/>
            <a:ext cx="2980592" cy="4004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094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Bandwidth calculations </a:t>
            </a:r>
            <a:endParaRPr lang="en-US" dirty="0"/>
          </a:p>
        </p:txBody>
      </p:sp>
      <p:sp>
        <p:nvSpPr>
          <p:cNvPr id="3" name="Content Placeholder 2"/>
          <p:cNvSpPr>
            <a:spLocks noGrp="1"/>
          </p:cNvSpPr>
          <p:nvPr>
            <p:ph sz="quarter" idx="16"/>
          </p:nvPr>
        </p:nvSpPr>
        <p:spPr>
          <a:xfrm>
            <a:off x="332331" y="1153995"/>
            <a:ext cx="4030662" cy="3219769"/>
          </a:xfrm>
        </p:spPr>
        <p:txBody>
          <a:bodyPr>
            <a:normAutofit fontScale="92500" lnSpcReduction="20000"/>
          </a:bodyPr>
          <a:lstStyle/>
          <a:p>
            <a:pPr marL="0" indent="0">
              <a:buNone/>
            </a:pPr>
            <a:r>
              <a:rPr lang="en-US" dirty="0" smtClean="0"/>
              <a:t>50kbps per student</a:t>
            </a:r>
          </a:p>
          <a:p>
            <a:pPr lvl="1"/>
            <a:r>
              <a:rPr lang="en-US" dirty="0" smtClean="0"/>
              <a:t>X 100 students</a:t>
            </a:r>
          </a:p>
          <a:p>
            <a:pPr lvl="1"/>
            <a:r>
              <a:rPr lang="en-US" dirty="0" smtClean="0"/>
              <a:t>----------------</a:t>
            </a:r>
          </a:p>
          <a:p>
            <a:pPr lvl="1"/>
            <a:r>
              <a:rPr lang="en-US" dirty="0" smtClean="0"/>
              <a:t>5,000kbps / 1024 (kbps to </a:t>
            </a:r>
            <a:r>
              <a:rPr lang="en-US" dirty="0"/>
              <a:t>M</a:t>
            </a:r>
            <a:r>
              <a:rPr lang="en-US" dirty="0" smtClean="0"/>
              <a:t>bps)</a:t>
            </a:r>
          </a:p>
          <a:p>
            <a:pPr lvl="1"/>
            <a:r>
              <a:rPr lang="en-US" dirty="0" smtClean="0"/>
              <a:t> = 4.88Mbps / 8 (bits to bytes)</a:t>
            </a:r>
          </a:p>
          <a:p>
            <a:pPr lvl="1"/>
            <a:r>
              <a:rPr lang="en-US" dirty="0" smtClean="0"/>
              <a:t>=0.62 MB/sec</a:t>
            </a:r>
            <a:endParaRPr lang="en-US" dirty="0"/>
          </a:p>
          <a:p>
            <a:pPr lvl="1"/>
            <a:r>
              <a:rPr lang="en-US" dirty="0" smtClean="0"/>
              <a:t>80% utilization max</a:t>
            </a:r>
          </a:p>
          <a:p>
            <a:pPr lvl="1"/>
            <a:endParaRPr lang="en-US" dirty="0"/>
          </a:p>
          <a:p>
            <a:r>
              <a:rPr lang="en-US" dirty="0" smtClean="0"/>
              <a:t>Need ~0.73M/sec per 100 students</a:t>
            </a:r>
          </a:p>
          <a:p>
            <a:r>
              <a:rPr lang="en-US" dirty="0" smtClean="0"/>
              <a:t>-&gt; 7.3M/sec for 1,000 students</a:t>
            </a:r>
          </a:p>
          <a:p>
            <a:endParaRPr lang="en-US" dirty="0"/>
          </a:p>
          <a:p>
            <a:r>
              <a:rPr lang="en-US" dirty="0" smtClean="0"/>
              <a:t>THIS IS ONLY THE EXAM BANDWIDTH NEED!</a:t>
            </a:r>
          </a:p>
          <a:p>
            <a:pPr lvl="1"/>
            <a:endParaRPr lang="en-US" dirty="0" smtClean="0"/>
          </a:p>
          <a:p>
            <a:pPr marL="0" indent="0">
              <a:buNone/>
            </a:pPr>
            <a:endParaRPr lang="en-US" dirty="0"/>
          </a:p>
        </p:txBody>
      </p:sp>
      <p:sp>
        <p:nvSpPr>
          <p:cNvPr id="5" name="Content Placeholder 4"/>
          <p:cNvSpPr>
            <a:spLocks noGrp="1"/>
          </p:cNvSpPr>
          <p:nvPr>
            <p:ph sz="quarter" idx="17"/>
          </p:nvPr>
        </p:nvSpPr>
        <p:spPr/>
        <p:txBody>
          <a:bodyPr/>
          <a:lstStyle/>
          <a:p>
            <a:r>
              <a:rPr lang="en-US" dirty="0"/>
              <a:t>Options</a:t>
            </a:r>
            <a:r>
              <a:rPr lang="en-US" dirty="0" smtClean="0"/>
              <a:t>:</a:t>
            </a:r>
            <a:endParaRPr lang="en-US" dirty="0"/>
          </a:p>
          <a:p>
            <a:pPr lvl="1"/>
            <a:r>
              <a:rPr lang="en-US" dirty="0"/>
              <a:t>Dual ISP’s active</a:t>
            </a:r>
          </a:p>
          <a:p>
            <a:pPr lvl="1"/>
            <a:r>
              <a:rPr lang="en-US" dirty="0"/>
              <a:t>One ISP active, the other as </a:t>
            </a:r>
            <a:r>
              <a:rPr lang="en-US" dirty="0" smtClean="0"/>
              <a:t>backup</a:t>
            </a:r>
          </a:p>
          <a:p>
            <a:pPr lvl="1"/>
            <a:r>
              <a:rPr lang="en-US" dirty="0" smtClean="0"/>
              <a:t>Caching server at school location</a:t>
            </a:r>
          </a:p>
          <a:p>
            <a:pPr lvl="1"/>
            <a:endParaRPr lang="en-US" dirty="0" smtClean="0"/>
          </a:p>
          <a:p>
            <a:r>
              <a:rPr lang="en-US" dirty="0" smtClean="0"/>
              <a:t>Questions you need to answer:</a:t>
            </a:r>
          </a:p>
          <a:p>
            <a:pPr marL="342900" lvl="1" indent="-342900">
              <a:buFont typeface="+mj-lt"/>
              <a:buAutoNum type="arabicPeriod"/>
            </a:pPr>
            <a:r>
              <a:rPr lang="en-US" dirty="0" smtClean="0"/>
              <a:t>Will we use ‘live’ Internet testing or will we cache the exam on a local server?</a:t>
            </a:r>
          </a:p>
          <a:p>
            <a:pPr marL="342900" lvl="1" indent="-342900">
              <a:buFont typeface="+mj-lt"/>
              <a:buAutoNum type="arabicPeriod"/>
            </a:pPr>
            <a:r>
              <a:rPr lang="en-US" dirty="0" smtClean="0"/>
              <a:t>What is the emergency plan if the Internet is DOWN on the day of the exam?</a:t>
            </a:r>
          </a:p>
          <a:p>
            <a:pPr marL="342900" lvl="1" indent="-342900">
              <a:buFont typeface="+mj-lt"/>
              <a:buAutoNum type="arabicPeriod"/>
            </a:pPr>
            <a:endParaRPr lang="en-US" dirty="0"/>
          </a:p>
          <a:p>
            <a:endParaRPr lang="en-US" dirty="0"/>
          </a:p>
        </p:txBody>
      </p:sp>
      <p:sp>
        <p:nvSpPr>
          <p:cNvPr id="4" name="Subtitle 3"/>
          <p:cNvSpPr>
            <a:spLocks noGrp="1"/>
          </p:cNvSpPr>
          <p:nvPr>
            <p:ph type="subTitle" idx="1"/>
          </p:nvPr>
        </p:nvSpPr>
        <p:spPr/>
        <p:txBody>
          <a:bodyPr/>
          <a:lstStyle/>
          <a:p>
            <a:r>
              <a:rPr lang="en-US" dirty="0"/>
              <a:t>Minimum bandwidth for testing</a:t>
            </a:r>
          </a:p>
        </p:txBody>
      </p:sp>
    </p:spTree>
    <p:extLst>
      <p:ext uri="{BB962C8B-B14F-4D97-AF65-F5344CB8AC3E}">
        <p14:creationId xmlns:p14="http://schemas.microsoft.com/office/powerpoint/2010/main" val="2232863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solidFill>
                  <a:schemeClr val="accent1">
                    <a:lumMod val="75000"/>
                  </a:schemeClr>
                </a:solidFill>
                <a:latin typeface="+mn-ea"/>
                <a:ea typeface="+mn-ea"/>
              </a:rPr>
              <a:t>声明：</a:t>
            </a:r>
            <a:endParaRPr lang="zh-CN" altLang="en-US" dirty="0">
              <a:solidFill>
                <a:schemeClr val="accent1">
                  <a:lumMod val="75000"/>
                </a:schemeClr>
              </a:solidFill>
              <a:latin typeface="+mn-ea"/>
              <a:ea typeface="+mn-ea"/>
            </a:endParaRPr>
          </a:p>
        </p:txBody>
      </p:sp>
      <p:sp>
        <p:nvSpPr>
          <p:cNvPr id="5" name="内容占位符 4"/>
          <p:cNvSpPr>
            <a:spLocks noGrp="1"/>
          </p:cNvSpPr>
          <p:nvPr>
            <p:ph idx="1"/>
          </p:nvPr>
        </p:nvSpPr>
        <p:spPr>
          <a:xfrm>
            <a:off x="457200" y="735546"/>
            <a:ext cx="8229600" cy="2808312"/>
          </a:xfrm>
        </p:spPr>
        <p:txBody>
          <a:bodyPr/>
          <a:lstStyle/>
          <a:p>
            <a:pPr marL="342900" indent="-342900">
              <a:lnSpc>
                <a:spcPct val="150000"/>
              </a:lnSpc>
              <a:buFont typeface="+mj-lt"/>
              <a:buAutoNum type="arabicPeriod"/>
            </a:pPr>
            <a:r>
              <a:rPr lang="zh-CN" altLang="en-US" dirty="0" smtClean="0">
                <a:solidFill>
                  <a:schemeClr val="accent1">
                    <a:lumMod val="75000"/>
                  </a:schemeClr>
                </a:solidFill>
                <a:latin typeface="+mn-ea"/>
                <a:cs typeface="Segoe UI" pitchFamily="34" charset="0"/>
              </a:rPr>
              <a:t>所有的版权属于原有公司，文件均来自公开渠道</a:t>
            </a:r>
            <a:endParaRPr lang="en-US" altLang="zh-CN" dirty="0" smtClean="0">
              <a:solidFill>
                <a:schemeClr val="accent1">
                  <a:lumMod val="75000"/>
                </a:schemeClr>
              </a:solidFill>
              <a:latin typeface="+mn-ea"/>
              <a:cs typeface="Segoe UI" pitchFamily="34" charset="0"/>
            </a:endParaRPr>
          </a:p>
          <a:p>
            <a:pPr marL="342900" indent="-342900">
              <a:lnSpc>
                <a:spcPct val="150000"/>
              </a:lnSpc>
              <a:buFont typeface="+mj-lt"/>
              <a:buAutoNum type="arabicPeriod"/>
            </a:pPr>
            <a:r>
              <a:rPr lang="zh-CN" altLang="en-US" dirty="0" smtClean="0">
                <a:solidFill>
                  <a:schemeClr val="accent1">
                    <a:lumMod val="75000"/>
                  </a:schemeClr>
                </a:solidFill>
                <a:latin typeface="+mn-ea"/>
                <a:cs typeface="Segoe UI" pitchFamily="34" charset="0"/>
              </a:rPr>
              <a:t>此文件仅供学习使用，任何人不得进行以此为商业目的的行为</a:t>
            </a:r>
            <a:endParaRPr lang="en-US" altLang="zh-CN" dirty="0" smtClean="0">
              <a:solidFill>
                <a:schemeClr val="accent1">
                  <a:lumMod val="75000"/>
                </a:schemeClr>
              </a:solidFill>
              <a:latin typeface="+mn-ea"/>
              <a:cs typeface="Segoe UI" pitchFamily="34" charset="0"/>
            </a:endParaRPr>
          </a:p>
          <a:p>
            <a:pPr marL="342900" indent="-342900">
              <a:lnSpc>
                <a:spcPct val="150000"/>
              </a:lnSpc>
              <a:buFont typeface="+mj-lt"/>
              <a:buAutoNum type="arabicPeriod"/>
            </a:pPr>
            <a:r>
              <a:rPr lang="zh-CN" altLang="en-US" dirty="0">
                <a:solidFill>
                  <a:schemeClr val="accent1">
                    <a:lumMod val="75000"/>
                  </a:schemeClr>
                </a:solidFill>
                <a:latin typeface="+mn-ea"/>
                <a:cs typeface="Segoe UI" pitchFamily="34" charset="0"/>
              </a:rPr>
              <a:t>如</a:t>
            </a:r>
            <a:r>
              <a:rPr lang="zh-CN" altLang="en-US" dirty="0" smtClean="0">
                <a:solidFill>
                  <a:schemeClr val="accent1">
                    <a:lumMod val="75000"/>
                  </a:schemeClr>
                </a:solidFill>
                <a:latin typeface="+mn-ea"/>
                <a:cs typeface="Segoe UI" pitchFamily="34" charset="0"/>
              </a:rPr>
              <a:t>有疑问，请立即删除</a:t>
            </a:r>
            <a:endParaRPr lang="zh-CN" altLang="en-US" dirty="0">
              <a:solidFill>
                <a:schemeClr val="accent1">
                  <a:lumMod val="75000"/>
                </a:schemeClr>
              </a:solidFill>
              <a:latin typeface="+mn-ea"/>
              <a:cs typeface="Segoe UI" pitchFamily="34" charset="0"/>
            </a:endParaRPr>
          </a:p>
        </p:txBody>
      </p:sp>
      <p:sp>
        <p:nvSpPr>
          <p:cNvPr id="6" name="矩形 5"/>
          <p:cNvSpPr/>
          <p:nvPr/>
        </p:nvSpPr>
        <p:spPr>
          <a:xfrm>
            <a:off x="349286" y="2787774"/>
            <a:ext cx="8568952" cy="756084"/>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defTabSz="914400">
              <a:lnSpc>
                <a:spcPct val="150000"/>
              </a:lnSpc>
              <a:buFont typeface="Wingdings" pitchFamily="2" charset="2"/>
              <a:buChar char="p"/>
            </a:pPr>
            <a:r>
              <a:rPr lang="zh-CN" altLang="en-US" dirty="0">
                <a:solidFill>
                  <a:srgbClr val="4F81BD">
                    <a:lumMod val="75000"/>
                  </a:srgbClr>
                </a:solidFill>
                <a:latin typeface="微软雅黑"/>
                <a:cs typeface="Segoe UI" pitchFamily="34" charset="0"/>
              </a:rPr>
              <a:t>百</a:t>
            </a:r>
            <a:r>
              <a:rPr lang="zh-CN" altLang="en-US" dirty="0" smtClean="0">
                <a:solidFill>
                  <a:srgbClr val="4F81BD">
                    <a:lumMod val="75000"/>
                  </a:srgbClr>
                </a:solidFill>
                <a:latin typeface="微软雅黑"/>
                <a:cs typeface="Segoe UI" pitchFamily="34" charset="0"/>
              </a:rPr>
              <a:t>度传课：司马懿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a:p>
            <a:pPr marL="285750" indent="-285750" defTabSz="914400">
              <a:lnSpc>
                <a:spcPct val="150000"/>
              </a:lnSpc>
              <a:buFont typeface="Wingdings" pitchFamily="2" charset="2"/>
              <a:buChar char="p"/>
            </a:pPr>
            <a:r>
              <a:rPr lang="zh-CN" altLang="en-US" dirty="0" smtClean="0">
                <a:solidFill>
                  <a:srgbClr val="4F81BD">
                    <a:lumMod val="75000"/>
                  </a:srgbClr>
                </a:solidFill>
                <a:latin typeface="微软雅黑"/>
                <a:cs typeface="Segoe UI" pitchFamily="34" charset="0"/>
              </a:rPr>
              <a:t>网易学堂：司马懿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a:p>
            <a:pPr marL="285750" indent="-285750" defTabSz="914400">
              <a:lnSpc>
                <a:spcPct val="150000"/>
              </a:lnSpc>
              <a:buFont typeface="Wingdings" pitchFamily="2" charset="2"/>
              <a:buChar char="p"/>
            </a:pPr>
            <a:r>
              <a:rPr lang="zh-CN" altLang="en-US" dirty="0" smtClean="0">
                <a:solidFill>
                  <a:srgbClr val="4F81BD">
                    <a:lumMod val="75000"/>
                  </a:srgbClr>
                </a:solidFill>
                <a:latin typeface="微软雅黑"/>
                <a:cs typeface="Segoe UI" pitchFamily="34" charset="0"/>
              </a:rPr>
              <a:t>知乎：       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p:txBody>
      </p:sp>
      <p:sp>
        <p:nvSpPr>
          <p:cNvPr id="7" name="圆角矩形 6">
            <a:hlinkClick r:id="rId3"/>
          </p:cNvPr>
          <p:cNvSpPr/>
          <p:nvPr/>
        </p:nvSpPr>
        <p:spPr>
          <a:xfrm>
            <a:off x="3589793" y="2832156"/>
            <a:ext cx="1440000"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defTabSz="914400"/>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8" name="圆角矩形 7">
            <a:hlinkClick r:id="rId3"/>
          </p:cNvPr>
          <p:cNvSpPr/>
          <p:nvPr/>
        </p:nvSpPr>
        <p:spPr>
          <a:xfrm>
            <a:off x="3589793" y="3160568"/>
            <a:ext cx="1440000"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defTabSz="914400"/>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16" name="圆角矩形 15">
            <a:hlinkClick r:id="rId3"/>
          </p:cNvPr>
          <p:cNvSpPr/>
          <p:nvPr/>
        </p:nvSpPr>
        <p:spPr>
          <a:xfrm>
            <a:off x="5148064" y="2832156"/>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defTabSz="914400"/>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://www.chuanke.com</a:t>
            </a:r>
            <a:endParaRPr lang="zh-CN" altLang="en-US" sz="1600" b="1" dirty="0">
              <a:solidFill>
                <a:prstClr val="white"/>
              </a:solidFill>
              <a:latin typeface="微软雅黑"/>
              <a:cs typeface="Segoe UI" pitchFamily="34" charset="0"/>
            </a:endParaRPr>
          </a:p>
        </p:txBody>
      </p:sp>
      <p:sp>
        <p:nvSpPr>
          <p:cNvPr id="17" name="圆角矩形 16">
            <a:hlinkClick r:id="rId3"/>
          </p:cNvPr>
          <p:cNvSpPr/>
          <p:nvPr/>
        </p:nvSpPr>
        <p:spPr>
          <a:xfrm>
            <a:off x="5148064" y="3160568"/>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defTabSz="914400"/>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://study.163.com</a:t>
            </a:r>
            <a:endParaRPr lang="zh-CN" altLang="en-US" sz="1600" b="1" dirty="0">
              <a:solidFill>
                <a:prstClr val="white"/>
              </a:solidFill>
              <a:latin typeface="微软雅黑"/>
              <a:cs typeface="Segoe UI" pitchFamily="34" charset="0"/>
            </a:endParaRPr>
          </a:p>
        </p:txBody>
      </p:sp>
      <p:sp>
        <p:nvSpPr>
          <p:cNvPr id="2" name="矩形 1"/>
          <p:cNvSpPr/>
          <p:nvPr/>
        </p:nvSpPr>
        <p:spPr>
          <a:xfrm>
            <a:off x="871354" y="2190877"/>
            <a:ext cx="7293984" cy="507831"/>
          </a:xfrm>
          <a:prstGeom prst="rect">
            <a:avLst/>
          </a:prstGeom>
        </p:spPr>
        <p:txBody>
          <a:bodyPr wrap="none">
            <a:spAutoFit/>
          </a:bodyPr>
          <a:lstStyle/>
          <a:p>
            <a:pPr defTabSz="914400" fontAlgn="base">
              <a:lnSpc>
                <a:spcPct val="150000"/>
              </a:lnSpc>
              <a:spcBef>
                <a:spcPct val="0"/>
              </a:spcBef>
              <a:spcAft>
                <a:spcPct val="0"/>
              </a:spcAft>
            </a:pPr>
            <a:r>
              <a:rPr lang="zh-CN" altLang="en-US" dirty="0" smtClean="0">
                <a:solidFill>
                  <a:srgbClr val="4F81BD">
                    <a:lumMod val="75000"/>
                  </a:srgbClr>
                </a:solidFill>
                <a:latin typeface="微软雅黑"/>
                <a:cs typeface="Segoe UI" pitchFamily="34" charset="0"/>
              </a:rPr>
              <a:t>学习世界五百强和咨询公司</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课程请访问如下网站搜索：“司马懿”</a:t>
            </a:r>
            <a:endParaRPr lang="zh-CN" altLang="en-US" dirty="0">
              <a:solidFill>
                <a:srgbClr val="4F81BD">
                  <a:lumMod val="75000"/>
                </a:srgbClr>
              </a:solidFill>
              <a:latin typeface="微软雅黑"/>
              <a:cs typeface="Segoe UI" pitchFamily="34" charset="0"/>
            </a:endParaRPr>
          </a:p>
        </p:txBody>
      </p:sp>
      <p:sp>
        <p:nvSpPr>
          <p:cNvPr id="18" name="圆角矩形 17">
            <a:hlinkClick r:id="rId3"/>
          </p:cNvPr>
          <p:cNvSpPr/>
          <p:nvPr/>
        </p:nvSpPr>
        <p:spPr>
          <a:xfrm>
            <a:off x="3589793" y="3489852"/>
            <a:ext cx="1440000"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defTabSz="914400"/>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19" name="圆角矩形 18">
            <a:hlinkClick r:id="rId3"/>
          </p:cNvPr>
          <p:cNvSpPr/>
          <p:nvPr/>
        </p:nvSpPr>
        <p:spPr>
          <a:xfrm>
            <a:off x="5148064" y="3489852"/>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defTabSz="914400"/>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www.zhiu.com</a:t>
            </a:r>
            <a:endParaRPr lang="zh-CN" altLang="en-US" sz="1600" b="1" dirty="0">
              <a:solidFill>
                <a:prstClr val="white"/>
              </a:solidFill>
              <a:latin typeface="微软雅黑"/>
              <a:cs typeface="Segoe UI" pitchFamily="34" charset="0"/>
            </a:endParaRPr>
          </a:p>
        </p:txBody>
      </p:sp>
    </p:spTree>
    <p:extLst>
      <p:ext uri="{BB962C8B-B14F-4D97-AF65-F5344CB8AC3E}">
        <p14:creationId xmlns:p14="http://schemas.microsoft.com/office/powerpoint/2010/main" val="41419217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29184" y="238328"/>
            <a:ext cx="8522716" cy="2006703"/>
          </a:xfrm>
        </p:spPr>
        <p:txBody>
          <a:bodyPr/>
          <a:lstStyle/>
          <a:p>
            <a:r>
              <a:rPr lang="en-US" dirty="0" smtClean="0"/>
              <a:t>The Wireless Network Landscape is Evolving</a:t>
            </a:r>
            <a:endParaRPr lang="en-US" dirty="0"/>
          </a:p>
        </p:txBody>
      </p:sp>
    </p:spTree>
    <p:extLst>
      <p:ext uri="{BB962C8B-B14F-4D97-AF65-F5344CB8AC3E}">
        <p14:creationId xmlns:p14="http://schemas.microsoft.com/office/powerpoint/2010/main" val="105923623"/>
      </p:ext>
    </p:extLst>
  </p:cSld>
  <p:clrMapOvr>
    <a:masterClrMapping/>
  </p:clrMapOvr>
  <p:transition spd="slow">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329184" y="751390"/>
            <a:ext cx="8672312" cy="297160"/>
          </a:xfrm>
        </p:spPr>
        <p:txBody>
          <a:bodyPr/>
          <a:lstStyle/>
          <a:p>
            <a:r>
              <a:rPr lang="en-US" dirty="0"/>
              <a:t>Network is not aligned to </a:t>
            </a:r>
            <a:r>
              <a:rPr lang="en-US" dirty="0" smtClean="0"/>
              <a:t>the requirements of the organization</a:t>
            </a:r>
            <a:endParaRPr lang="en-US" dirty="0"/>
          </a:p>
        </p:txBody>
      </p:sp>
      <p:sp>
        <p:nvSpPr>
          <p:cNvPr id="3" name="Title 2"/>
          <p:cNvSpPr>
            <a:spLocks noGrp="1"/>
          </p:cNvSpPr>
          <p:nvPr>
            <p:ph type="title"/>
          </p:nvPr>
        </p:nvSpPr>
        <p:spPr/>
        <p:txBody>
          <a:bodyPr/>
          <a:lstStyle/>
          <a:p>
            <a:r>
              <a:rPr lang="en-US" dirty="0"/>
              <a:t>Legacy networks unable to meet today’s demands</a:t>
            </a:r>
          </a:p>
        </p:txBody>
      </p:sp>
      <p:sp>
        <p:nvSpPr>
          <p:cNvPr id="100" name="Round Diagonal Corner Rectangle 99"/>
          <p:cNvSpPr/>
          <p:nvPr/>
        </p:nvSpPr>
        <p:spPr>
          <a:xfrm flipH="1">
            <a:off x="327922" y="3492379"/>
            <a:ext cx="8049051" cy="1097280"/>
          </a:xfrm>
          <a:prstGeom prst="round2DiagRect">
            <a:avLst>
              <a:gd name="adj1" fmla="val 9631"/>
              <a:gd name="adj2" fmla="val 0"/>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a:solidFill>
                  <a:schemeClr val="bg1"/>
                </a:solidFill>
              </a:rPr>
              <a:t>Poor </a:t>
            </a:r>
            <a:r>
              <a:rPr lang="en-US" dirty="0" smtClean="0">
                <a:solidFill>
                  <a:schemeClr val="bg1"/>
                </a:solidFill>
              </a:rPr>
              <a:t>application experience, unable to meet upcoming requirements</a:t>
            </a:r>
            <a:endParaRPr lang="en-US" dirty="0">
              <a:solidFill>
                <a:schemeClr val="bg1"/>
              </a:solidFill>
            </a:endParaRPr>
          </a:p>
        </p:txBody>
      </p:sp>
      <p:sp>
        <p:nvSpPr>
          <p:cNvPr id="126" name="Round Diagonal Corner Rectangle 125"/>
          <p:cNvSpPr/>
          <p:nvPr/>
        </p:nvSpPr>
        <p:spPr>
          <a:xfrm>
            <a:off x="366713" y="2323878"/>
            <a:ext cx="8046720" cy="1097280"/>
          </a:xfrm>
          <a:prstGeom prst="round2DiagRect">
            <a:avLst>
              <a:gd name="adj1" fmla="val 0"/>
              <a:gd name="adj2" fmla="val 8130"/>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a:t>Limited IT resources</a:t>
            </a:r>
          </a:p>
        </p:txBody>
      </p:sp>
      <p:sp>
        <p:nvSpPr>
          <p:cNvPr id="129" name="Round Diagonal Corner Rectangle 128"/>
          <p:cNvSpPr/>
          <p:nvPr/>
        </p:nvSpPr>
        <p:spPr>
          <a:xfrm>
            <a:off x="366713" y="1164909"/>
            <a:ext cx="8046720" cy="1097280"/>
          </a:xfrm>
          <a:prstGeom prst="round2DiagRect">
            <a:avLst>
              <a:gd name="adj1" fmla="val 0"/>
              <a:gd name="adj2" fmla="val 8130"/>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defTabSz="430213">
              <a:spcAft>
                <a:spcPts val="400"/>
              </a:spcAft>
              <a:buSzPct val="100000"/>
            </a:pPr>
            <a:r>
              <a:rPr lang="en-US" dirty="0" smtClean="0">
                <a:solidFill>
                  <a:schemeClr val="bg1"/>
                </a:solidFill>
                <a:latin typeface="HP Simplified" pitchFamily="34" charset="0"/>
                <a:cs typeface="HP Simplified" pitchFamily="34" charset="0"/>
              </a:rPr>
              <a:t>Costly manual configuration and management </a:t>
            </a:r>
            <a:endParaRPr lang="en-US" dirty="0">
              <a:solidFill>
                <a:schemeClr val="bg1"/>
              </a:solidFill>
              <a:latin typeface="HP Simplified" pitchFamily="34" charset="0"/>
              <a:cs typeface="HP Simplified" pitchFamily="34" charset="0"/>
            </a:endParaRPr>
          </a:p>
        </p:txBody>
      </p:sp>
      <p:grpSp>
        <p:nvGrpSpPr>
          <p:cNvPr id="21" name="Group 20"/>
          <p:cNvGrpSpPr>
            <a:grpSpLocks noChangeAspect="1"/>
          </p:cNvGrpSpPr>
          <p:nvPr/>
        </p:nvGrpSpPr>
        <p:grpSpPr>
          <a:xfrm>
            <a:off x="4005676" y="3554068"/>
            <a:ext cx="853881" cy="640081"/>
            <a:chOff x="576175" y="1436317"/>
            <a:chExt cx="5763150" cy="3103232"/>
          </a:xfrm>
        </p:grpSpPr>
        <p:sp>
          <p:nvSpPr>
            <p:cNvPr id="22" name="Line 2"/>
            <p:cNvSpPr>
              <a:spLocks noChangeShapeType="1"/>
            </p:cNvSpPr>
            <p:nvPr/>
          </p:nvSpPr>
          <p:spPr bwMode="auto">
            <a:xfrm flipV="1">
              <a:off x="633749" y="1436317"/>
              <a:ext cx="0" cy="3089367"/>
            </a:xfrm>
            <a:prstGeom prst="line">
              <a:avLst/>
            </a:prstGeom>
            <a:noFill/>
            <a:ln w="28575">
              <a:solidFill>
                <a:schemeClr val="bg1"/>
              </a:solidFill>
              <a:round/>
              <a:headEnd/>
              <a:tailEnd type="arrow" w="med" len="med"/>
            </a:ln>
          </p:spPr>
          <p:txBody>
            <a:bodyPr wrap="none" anchor="ctr"/>
            <a:lstStyle/>
            <a:p>
              <a:endParaRPr lang="en-US" sz="1400" dirty="0"/>
            </a:p>
          </p:txBody>
        </p:sp>
        <p:sp>
          <p:nvSpPr>
            <p:cNvPr id="23" name="Line 5"/>
            <p:cNvSpPr>
              <a:spLocks noChangeShapeType="1"/>
            </p:cNvSpPr>
            <p:nvPr/>
          </p:nvSpPr>
          <p:spPr bwMode="auto">
            <a:xfrm rot="16200000">
              <a:off x="3456419" y="1656643"/>
              <a:ext cx="2662" cy="5763150"/>
            </a:xfrm>
            <a:prstGeom prst="line">
              <a:avLst/>
            </a:prstGeom>
            <a:noFill/>
            <a:ln w="28575">
              <a:solidFill>
                <a:schemeClr val="bg1"/>
              </a:solidFill>
              <a:round/>
              <a:headEnd/>
              <a:tailEnd type="arrow" w="med" len="med"/>
            </a:ln>
          </p:spPr>
          <p:txBody>
            <a:bodyPr wrap="none" anchor="ctr"/>
            <a:lstStyle/>
            <a:p>
              <a:endParaRPr lang="en-US" sz="1400" dirty="0"/>
            </a:p>
          </p:txBody>
        </p:sp>
      </p:grpSp>
      <p:grpSp>
        <p:nvGrpSpPr>
          <p:cNvPr id="24" name="Group 23"/>
          <p:cNvGrpSpPr/>
          <p:nvPr/>
        </p:nvGrpSpPr>
        <p:grpSpPr>
          <a:xfrm>
            <a:off x="4095165" y="3783958"/>
            <a:ext cx="598085" cy="241618"/>
            <a:chOff x="3605386" y="1749971"/>
            <a:chExt cx="795210" cy="278840"/>
          </a:xfrm>
        </p:grpSpPr>
        <p:cxnSp>
          <p:nvCxnSpPr>
            <p:cNvPr id="25" name="Straight Connector 24"/>
            <p:cNvCxnSpPr/>
            <p:nvPr/>
          </p:nvCxnSpPr>
          <p:spPr>
            <a:xfrm flipH="1" flipV="1">
              <a:off x="3882740" y="1911363"/>
              <a:ext cx="317319" cy="29169"/>
            </a:xfrm>
            <a:prstGeom prst="line">
              <a:avLst/>
            </a:prstGeom>
            <a:noFill/>
            <a:ln w="28575" cap="rnd" cmpd="sng" algn="ctr">
              <a:solidFill>
                <a:schemeClr val="bg1"/>
              </a:solidFill>
              <a:prstDash val="solid"/>
            </a:ln>
            <a:effectLst/>
          </p:spPr>
        </p:cxnSp>
        <p:grpSp>
          <p:nvGrpSpPr>
            <p:cNvPr id="26" name="Group 25"/>
            <p:cNvGrpSpPr/>
            <p:nvPr/>
          </p:nvGrpSpPr>
          <p:grpSpPr>
            <a:xfrm flipH="1">
              <a:off x="3605386" y="1749971"/>
              <a:ext cx="795210" cy="278840"/>
              <a:chOff x="3209263" y="1348997"/>
              <a:chExt cx="795210" cy="278840"/>
            </a:xfrm>
          </p:grpSpPr>
          <p:cxnSp>
            <p:nvCxnSpPr>
              <p:cNvPr id="27" name="Straight Arrow Connector 26"/>
              <p:cNvCxnSpPr/>
              <p:nvPr/>
            </p:nvCxnSpPr>
            <p:spPr>
              <a:xfrm flipV="1">
                <a:off x="3733428" y="1348997"/>
                <a:ext cx="271045" cy="161388"/>
              </a:xfrm>
              <a:prstGeom prst="straightConnector1">
                <a:avLst/>
              </a:prstGeom>
              <a:noFill/>
              <a:ln w="28575" cap="rnd" cmpd="sng" algn="ctr">
                <a:solidFill>
                  <a:schemeClr val="bg1"/>
                </a:solidFill>
                <a:prstDash val="solid"/>
                <a:headEnd type="none" w="med" len="med"/>
                <a:tailEnd type="none" w="med" len="med"/>
              </a:ln>
              <a:effectLst/>
            </p:spPr>
          </p:cxnSp>
          <p:cxnSp>
            <p:nvCxnSpPr>
              <p:cNvPr id="28" name="Straight Connector 27"/>
              <p:cNvCxnSpPr/>
              <p:nvPr/>
            </p:nvCxnSpPr>
            <p:spPr>
              <a:xfrm flipH="1">
                <a:off x="3209263" y="1541251"/>
                <a:ext cx="190828" cy="86586"/>
              </a:xfrm>
              <a:prstGeom prst="line">
                <a:avLst/>
              </a:prstGeom>
              <a:noFill/>
              <a:ln w="28575" cap="rnd" cmpd="sng" algn="ctr">
                <a:solidFill>
                  <a:schemeClr val="bg1"/>
                </a:solidFill>
                <a:prstDash val="solid"/>
              </a:ln>
              <a:effectLst/>
            </p:spPr>
          </p:cxnSp>
        </p:grpSp>
      </p:gr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500000">
            <a:off x="4278910" y="1588262"/>
            <a:ext cx="354774" cy="354774"/>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9542" y="1395055"/>
            <a:ext cx="354774" cy="354774"/>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9021" y="1206473"/>
            <a:ext cx="354774" cy="354774"/>
          </a:xfrm>
          <a:prstGeom prst="rect">
            <a:avLst/>
          </a:prstGeom>
        </p:spPr>
      </p:pic>
      <p:pic>
        <p:nvPicPr>
          <p:cNvPr id="33" name="Picture 32"/>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224970" y="2459607"/>
            <a:ext cx="227590" cy="569667"/>
          </a:xfrm>
          <a:prstGeom prst="rect">
            <a:avLst/>
          </a:prstGeom>
        </p:spPr>
      </p:pic>
    </p:spTree>
    <p:extLst>
      <p:ext uri="{BB962C8B-B14F-4D97-AF65-F5344CB8AC3E}">
        <p14:creationId xmlns:p14="http://schemas.microsoft.com/office/powerpoint/2010/main" val="451300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ound Diagonal Corner Rectangle 29"/>
          <p:cNvSpPr/>
          <p:nvPr/>
        </p:nvSpPr>
        <p:spPr>
          <a:xfrm rot="16200000" flipV="1">
            <a:off x="5267914" y="1025621"/>
            <a:ext cx="3306148" cy="3758176"/>
          </a:xfrm>
          <a:custGeom>
            <a:avLst/>
            <a:gdLst/>
            <a:ahLst/>
            <a:cxnLst/>
            <a:rect l="l" t="t" r="r" b="b"/>
            <a:pathLst>
              <a:path w="1851794" h="1022592">
                <a:moveTo>
                  <a:pt x="142490" y="0"/>
                </a:moveTo>
                <a:lnTo>
                  <a:pt x="1851794" y="0"/>
                </a:lnTo>
                <a:lnTo>
                  <a:pt x="1851794" y="712433"/>
                </a:lnTo>
                <a:lnTo>
                  <a:pt x="1847245" y="734966"/>
                </a:lnTo>
                <a:lnTo>
                  <a:pt x="1848562" y="734955"/>
                </a:lnTo>
                <a:lnTo>
                  <a:pt x="1851794" y="969607"/>
                </a:lnTo>
                <a:cubicBezTo>
                  <a:pt x="1843176" y="962038"/>
                  <a:pt x="1835081" y="949417"/>
                  <a:pt x="1825940" y="946898"/>
                </a:cubicBezTo>
                <a:cubicBezTo>
                  <a:pt x="1759024" y="928457"/>
                  <a:pt x="1818138" y="971082"/>
                  <a:pt x="1787159" y="946898"/>
                </a:cubicBezTo>
                <a:cubicBezTo>
                  <a:pt x="1786081" y="939329"/>
                  <a:pt x="1787334" y="924191"/>
                  <a:pt x="1783927" y="924191"/>
                </a:cubicBezTo>
                <a:cubicBezTo>
                  <a:pt x="1780043" y="924191"/>
                  <a:pt x="1779890" y="939794"/>
                  <a:pt x="1777464" y="946898"/>
                </a:cubicBezTo>
                <a:cubicBezTo>
                  <a:pt x="1775561" y="952471"/>
                  <a:pt x="1773155" y="956991"/>
                  <a:pt x="1771000" y="962036"/>
                </a:cubicBezTo>
                <a:cubicBezTo>
                  <a:pt x="1769923" y="954467"/>
                  <a:pt x="1770177" y="944971"/>
                  <a:pt x="1767768" y="939329"/>
                </a:cubicBezTo>
                <a:cubicBezTo>
                  <a:pt x="1765359" y="933687"/>
                  <a:pt x="1760994" y="935865"/>
                  <a:pt x="1758073" y="931760"/>
                </a:cubicBezTo>
                <a:cubicBezTo>
                  <a:pt x="1755460" y="928088"/>
                  <a:pt x="1753764" y="921667"/>
                  <a:pt x="1751609" y="916620"/>
                </a:cubicBezTo>
                <a:cubicBezTo>
                  <a:pt x="1750532" y="924189"/>
                  <a:pt x="1749204" y="931588"/>
                  <a:pt x="1748378" y="939329"/>
                </a:cubicBezTo>
                <a:cubicBezTo>
                  <a:pt x="1747046" y="951811"/>
                  <a:pt x="1746337" y="964617"/>
                  <a:pt x="1745146" y="977176"/>
                </a:cubicBezTo>
                <a:cubicBezTo>
                  <a:pt x="1744183" y="987330"/>
                  <a:pt x="1742992" y="997360"/>
                  <a:pt x="1741915" y="1007452"/>
                </a:cubicBezTo>
                <a:cubicBezTo>
                  <a:pt x="1739760" y="997360"/>
                  <a:pt x="1738004" y="986744"/>
                  <a:pt x="1735451" y="977176"/>
                </a:cubicBezTo>
                <a:cubicBezTo>
                  <a:pt x="1729047" y="953177"/>
                  <a:pt x="1726668" y="949036"/>
                  <a:pt x="1719292" y="931760"/>
                </a:cubicBezTo>
                <a:cubicBezTo>
                  <a:pt x="1716060" y="934283"/>
                  <a:pt x="1712829" y="941852"/>
                  <a:pt x="1709597" y="939329"/>
                </a:cubicBezTo>
                <a:cubicBezTo>
                  <a:pt x="1705261" y="935944"/>
                  <a:pt x="1703413" y="923473"/>
                  <a:pt x="1699901" y="916620"/>
                </a:cubicBezTo>
                <a:cubicBezTo>
                  <a:pt x="1696917" y="910795"/>
                  <a:pt x="1693438" y="906527"/>
                  <a:pt x="1690206" y="901482"/>
                </a:cubicBezTo>
                <a:cubicBezTo>
                  <a:pt x="1684820" y="904005"/>
                  <a:pt x="1679096" y="903983"/>
                  <a:pt x="1674048" y="909051"/>
                </a:cubicBezTo>
                <a:cubicBezTo>
                  <a:pt x="1671247" y="911862"/>
                  <a:pt x="1670590" y="923017"/>
                  <a:pt x="1667584" y="924191"/>
                </a:cubicBezTo>
                <a:cubicBezTo>
                  <a:pt x="1663203" y="925901"/>
                  <a:pt x="1658966" y="919144"/>
                  <a:pt x="1654657" y="916620"/>
                </a:cubicBezTo>
                <a:cubicBezTo>
                  <a:pt x="1647511" y="899885"/>
                  <a:pt x="1644263" y="889308"/>
                  <a:pt x="1635267" y="878773"/>
                </a:cubicBezTo>
                <a:cubicBezTo>
                  <a:pt x="1632220" y="875204"/>
                  <a:pt x="1628803" y="873727"/>
                  <a:pt x="1625571" y="871204"/>
                </a:cubicBezTo>
                <a:cubicBezTo>
                  <a:pt x="1624494" y="888866"/>
                  <a:pt x="1623346" y="906506"/>
                  <a:pt x="1622339" y="924191"/>
                </a:cubicBezTo>
                <a:cubicBezTo>
                  <a:pt x="1621192" y="944353"/>
                  <a:pt x="1621061" y="964924"/>
                  <a:pt x="1619108" y="984745"/>
                </a:cubicBezTo>
                <a:cubicBezTo>
                  <a:pt x="1617803" y="997985"/>
                  <a:pt x="1614799" y="1009976"/>
                  <a:pt x="1612644" y="1022592"/>
                </a:cubicBezTo>
                <a:lnTo>
                  <a:pt x="1596148" y="1008400"/>
                </a:lnTo>
                <a:cubicBezTo>
                  <a:pt x="1589111" y="1003502"/>
                  <a:pt x="1604877" y="1018773"/>
                  <a:pt x="1593254" y="984745"/>
                </a:cubicBezTo>
                <a:cubicBezTo>
                  <a:pt x="1590828" y="977641"/>
                  <a:pt x="1586591" y="975290"/>
                  <a:pt x="1583558" y="969607"/>
                </a:cubicBezTo>
                <a:cubicBezTo>
                  <a:pt x="1581179" y="965149"/>
                  <a:pt x="1579249" y="959514"/>
                  <a:pt x="1577095" y="954467"/>
                </a:cubicBezTo>
                <a:cubicBezTo>
                  <a:pt x="1571709" y="959514"/>
                  <a:pt x="1565974" y="962865"/>
                  <a:pt x="1560936" y="969607"/>
                </a:cubicBezTo>
                <a:cubicBezTo>
                  <a:pt x="1558291" y="973147"/>
                  <a:pt x="1556852" y="980287"/>
                  <a:pt x="1554472" y="984745"/>
                </a:cubicBezTo>
                <a:cubicBezTo>
                  <a:pt x="1545522" y="1001515"/>
                  <a:pt x="1545323" y="999457"/>
                  <a:pt x="1535082" y="1007452"/>
                </a:cubicBezTo>
                <a:lnTo>
                  <a:pt x="1530047" y="989171"/>
                </a:lnTo>
                <a:cubicBezTo>
                  <a:pt x="1527551" y="979811"/>
                  <a:pt x="1530466" y="991236"/>
                  <a:pt x="1518923" y="969607"/>
                </a:cubicBezTo>
                <a:cubicBezTo>
                  <a:pt x="1512505" y="957581"/>
                  <a:pt x="1507476" y="938902"/>
                  <a:pt x="1502765" y="924191"/>
                </a:cubicBezTo>
                <a:cubicBezTo>
                  <a:pt x="1499533" y="926714"/>
                  <a:pt x="1496476" y="931760"/>
                  <a:pt x="1493069" y="931760"/>
                </a:cubicBezTo>
                <a:cubicBezTo>
                  <a:pt x="1489663" y="931760"/>
                  <a:pt x="1486421" y="920623"/>
                  <a:pt x="1483374" y="924191"/>
                </a:cubicBezTo>
                <a:cubicBezTo>
                  <a:pt x="1478557" y="929833"/>
                  <a:pt x="1477817" y="946392"/>
                  <a:pt x="1473679" y="954467"/>
                </a:cubicBezTo>
                <a:cubicBezTo>
                  <a:pt x="1471062" y="959574"/>
                  <a:pt x="1467215" y="959513"/>
                  <a:pt x="1463983" y="962036"/>
                </a:cubicBezTo>
                <a:cubicBezTo>
                  <a:pt x="1457520" y="946898"/>
                  <a:pt x="1453264" y="923391"/>
                  <a:pt x="1444593" y="916620"/>
                </a:cubicBezTo>
                <a:lnTo>
                  <a:pt x="1425202" y="901482"/>
                </a:lnTo>
                <a:cubicBezTo>
                  <a:pt x="1421971" y="904005"/>
                  <a:pt x="1418485" y="905176"/>
                  <a:pt x="1415507" y="909051"/>
                </a:cubicBezTo>
                <a:cubicBezTo>
                  <a:pt x="1408717" y="917887"/>
                  <a:pt x="1396117" y="939329"/>
                  <a:pt x="1396117" y="939329"/>
                </a:cubicBezTo>
                <a:cubicBezTo>
                  <a:pt x="1389654" y="929236"/>
                  <a:pt x="1382220" y="921916"/>
                  <a:pt x="1376727" y="909051"/>
                </a:cubicBezTo>
                <a:cubicBezTo>
                  <a:pt x="1374572" y="904005"/>
                  <a:pt x="1372875" y="897584"/>
                  <a:pt x="1370263" y="893913"/>
                </a:cubicBezTo>
                <a:cubicBezTo>
                  <a:pt x="1367342" y="889807"/>
                  <a:pt x="1363799" y="888867"/>
                  <a:pt x="1360568" y="886344"/>
                </a:cubicBezTo>
                <a:cubicBezTo>
                  <a:pt x="1356144" y="893250"/>
                  <a:pt x="1340454" y="917141"/>
                  <a:pt x="1337946" y="924191"/>
                </a:cubicBezTo>
                <a:cubicBezTo>
                  <a:pt x="1335765" y="930319"/>
                  <a:pt x="1335791" y="939329"/>
                  <a:pt x="1334713" y="946898"/>
                </a:cubicBezTo>
                <a:cubicBezTo>
                  <a:pt x="1330404" y="944374"/>
                  <a:pt x="1325759" y="943981"/>
                  <a:pt x="1321787" y="939329"/>
                </a:cubicBezTo>
                <a:cubicBezTo>
                  <a:pt x="1319061" y="936138"/>
                  <a:pt x="1318370" y="924191"/>
                  <a:pt x="1315323" y="924191"/>
                </a:cubicBezTo>
                <a:cubicBezTo>
                  <a:pt x="1302312" y="924191"/>
                  <a:pt x="1304132" y="942945"/>
                  <a:pt x="1295932" y="954467"/>
                </a:cubicBezTo>
                <a:cubicBezTo>
                  <a:pt x="1293011" y="958573"/>
                  <a:pt x="1289469" y="959513"/>
                  <a:pt x="1286237" y="962036"/>
                </a:cubicBezTo>
                <a:cubicBezTo>
                  <a:pt x="1284083" y="969605"/>
                  <a:pt x="1283380" y="981366"/>
                  <a:pt x="1279773" y="984745"/>
                </a:cubicBezTo>
                <a:cubicBezTo>
                  <a:pt x="1276611" y="987709"/>
                  <a:pt x="1272738" y="982160"/>
                  <a:pt x="1270079" y="977176"/>
                </a:cubicBezTo>
                <a:cubicBezTo>
                  <a:pt x="1256866" y="952417"/>
                  <a:pt x="1270331" y="957849"/>
                  <a:pt x="1257151" y="939329"/>
                </a:cubicBezTo>
                <a:cubicBezTo>
                  <a:pt x="1254230" y="935223"/>
                  <a:pt x="1250688" y="934283"/>
                  <a:pt x="1247456" y="931760"/>
                </a:cubicBezTo>
                <a:cubicBezTo>
                  <a:pt x="1243147" y="934283"/>
                  <a:pt x="1238800" y="936471"/>
                  <a:pt x="1234529" y="939329"/>
                </a:cubicBezTo>
                <a:cubicBezTo>
                  <a:pt x="1231254" y="941521"/>
                  <a:pt x="1228240" y="946898"/>
                  <a:pt x="1224834" y="946898"/>
                </a:cubicBezTo>
                <a:cubicBezTo>
                  <a:pt x="1217216" y="946898"/>
                  <a:pt x="1209752" y="941852"/>
                  <a:pt x="1202212" y="939329"/>
                </a:cubicBezTo>
                <a:cubicBezTo>
                  <a:pt x="1197310" y="931675"/>
                  <a:pt x="1189510" y="916620"/>
                  <a:pt x="1182821" y="916620"/>
                </a:cubicBezTo>
                <a:cubicBezTo>
                  <a:pt x="1179415" y="916620"/>
                  <a:pt x="1176358" y="921667"/>
                  <a:pt x="1173126" y="924191"/>
                </a:cubicBezTo>
                <a:cubicBezTo>
                  <a:pt x="1169895" y="931760"/>
                  <a:pt x="1166357" y="938675"/>
                  <a:pt x="1163431" y="946898"/>
                </a:cubicBezTo>
                <a:cubicBezTo>
                  <a:pt x="1143048" y="1004185"/>
                  <a:pt x="1169307" y="940707"/>
                  <a:pt x="1150503" y="984745"/>
                </a:cubicBezTo>
                <a:cubicBezTo>
                  <a:pt x="1147272" y="982221"/>
                  <a:pt x="1143729" y="981281"/>
                  <a:pt x="1140809" y="977176"/>
                </a:cubicBezTo>
                <a:cubicBezTo>
                  <a:pt x="1138196" y="973504"/>
                  <a:pt x="1137071" y="965227"/>
                  <a:pt x="1134345" y="962036"/>
                </a:cubicBezTo>
                <a:cubicBezTo>
                  <a:pt x="1130373" y="957384"/>
                  <a:pt x="1125727" y="956991"/>
                  <a:pt x="1121418" y="954467"/>
                </a:cubicBezTo>
                <a:cubicBezTo>
                  <a:pt x="1118186" y="956991"/>
                  <a:pt x="1114954" y="964560"/>
                  <a:pt x="1111722" y="962036"/>
                </a:cubicBezTo>
                <a:cubicBezTo>
                  <a:pt x="1107387" y="958651"/>
                  <a:pt x="1104450" y="948406"/>
                  <a:pt x="1102028" y="939329"/>
                </a:cubicBezTo>
                <a:cubicBezTo>
                  <a:pt x="1096956" y="920323"/>
                  <a:pt x="1094642" y="892843"/>
                  <a:pt x="1092332" y="871204"/>
                </a:cubicBezTo>
                <a:cubicBezTo>
                  <a:pt x="1087495" y="882535"/>
                  <a:pt x="1081876" y="900888"/>
                  <a:pt x="1072942" y="893913"/>
                </a:cubicBezTo>
                <a:cubicBezTo>
                  <a:pt x="1069257" y="891035"/>
                  <a:pt x="1069511" y="876887"/>
                  <a:pt x="1066478" y="871204"/>
                </a:cubicBezTo>
                <a:cubicBezTo>
                  <a:pt x="1063818" y="866220"/>
                  <a:pt x="1060014" y="866158"/>
                  <a:pt x="1056783" y="863635"/>
                </a:cubicBezTo>
                <a:lnTo>
                  <a:pt x="1046264" y="869445"/>
                </a:lnTo>
                <a:cubicBezTo>
                  <a:pt x="1040953" y="872290"/>
                  <a:pt x="1047410" y="869787"/>
                  <a:pt x="1030929" y="893913"/>
                </a:cubicBezTo>
                <a:cubicBezTo>
                  <a:pt x="1026844" y="899892"/>
                  <a:pt x="1022185" y="903452"/>
                  <a:pt x="1018002" y="909051"/>
                </a:cubicBezTo>
                <a:cubicBezTo>
                  <a:pt x="1014629" y="913565"/>
                  <a:pt x="1011538" y="919144"/>
                  <a:pt x="1008307" y="924191"/>
                </a:cubicBezTo>
                <a:cubicBezTo>
                  <a:pt x="990009" y="909904"/>
                  <a:pt x="991953" y="896376"/>
                  <a:pt x="982452" y="924191"/>
                </a:cubicBezTo>
                <a:cubicBezTo>
                  <a:pt x="980026" y="931294"/>
                  <a:pt x="978476" y="939909"/>
                  <a:pt x="975989" y="946898"/>
                </a:cubicBezTo>
                <a:cubicBezTo>
                  <a:pt x="973063" y="955122"/>
                  <a:pt x="969525" y="962038"/>
                  <a:pt x="966294" y="969607"/>
                </a:cubicBezTo>
                <a:lnTo>
                  <a:pt x="956943" y="962597"/>
                </a:lnTo>
                <a:cubicBezTo>
                  <a:pt x="953921" y="960410"/>
                  <a:pt x="965061" y="967680"/>
                  <a:pt x="946903" y="939329"/>
                </a:cubicBezTo>
                <a:cubicBezTo>
                  <a:pt x="944069" y="934904"/>
                  <a:pt x="940440" y="934283"/>
                  <a:pt x="937208" y="931760"/>
                </a:cubicBezTo>
                <a:cubicBezTo>
                  <a:pt x="932899" y="934283"/>
                  <a:pt x="928137" y="934167"/>
                  <a:pt x="924281" y="939329"/>
                </a:cubicBezTo>
                <a:cubicBezTo>
                  <a:pt x="920313" y="944640"/>
                  <a:pt x="919129" y="960854"/>
                  <a:pt x="914586" y="962036"/>
                </a:cubicBezTo>
                <a:cubicBezTo>
                  <a:pt x="907815" y="963799"/>
                  <a:pt x="895196" y="946898"/>
                  <a:pt x="895196" y="946898"/>
                </a:cubicBezTo>
                <a:cubicBezTo>
                  <a:pt x="891964" y="949421"/>
                  <a:pt x="888895" y="955130"/>
                  <a:pt x="885500" y="954467"/>
                </a:cubicBezTo>
                <a:cubicBezTo>
                  <a:pt x="860450" y="949578"/>
                  <a:pt x="861617" y="947452"/>
                  <a:pt x="846719" y="924191"/>
                </a:cubicBezTo>
                <a:cubicBezTo>
                  <a:pt x="843487" y="931760"/>
                  <a:pt x="841457" y="944302"/>
                  <a:pt x="837024" y="946898"/>
                </a:cubicBezTo>
                <a:cubicBezTo>
                  <a:pt x="831694" y="950018"/>
                  <a:pt x="826194" y="942449"/>
                  <a:pt x="820865" y="939329"/>
                </a:cubicBezTo>
                <a:cubicBezTo>
                  <a:pt x="790545" y="921575"/>
                  <a:pt x="847117" y="941114"/>
                  <a:pt x="782084" y="924191"/>
                </a:cubicBezTo>
                <a:cubicBezTo>
                  <a:pt x="776650" y="905101"/>
                  <a:pt x="774503" y="889417"/>
                  <a:pt x="762693" y="886344"/>
                </a:cubicBezTo>
                <a:cubicBezTo>
                  <a:pt x="757234" y="884923"/>
                  <a:pt x="751887" y="891020"/>
                  <a:pt x="746534" y="893913"/>
                </a:cubicBezTo>
                <a:cubicBezTo>
                  <a:pt x="737879" y="898591"/>
                  <a:pt x="729108" y="902472"/>
                  <a:pt x="720681" y="909051"/>
                </a:cubicBezTo>
                <a:lnTo>
                  <a:pt x="701290" y="924191"/>
                </a:lnTo>
                <a:cubicBezTo>
                  <a:pt x="698059" y="926714"/>
                  <a:pt x="694955" y="930447"/>
                  <a:pt x="691595" y="931760"/>
                </a:cubicBezTo>
                <a:lnTo>
                  <a:pt x="672204" y="939329"/>
                </a:lnTo>
                <a:cubicBezTo>
                  <a:pt x="667895" y="934283"/>
                  <a:pt x="662684" y="932170"/>
                  <a:pt x="659278" y="924191"/>
                </a:cubicBezTo>
                <a:cubicBezTo>
                  <a:pt x="656869" y="918548"/>
                  <a:pt x="657799" y="908323"/>
                  <a:pt x="656046" y="901482"/>
                </a:cubicBezTo>
                <a:cubicBezTo>
                  <a:pt x="651610" y="884166"/>
                  <a:pt x="647512" y="884727"/>
                  <a:pt x="639887" y="878773"/>
                </a:cubicBezTo>
                <a:cubicBezTo>
                  <a:pt x="634501" y="891389"/>
                  <a:pt x="628299" y="902347"/>
                  <a:pt x="623728" y="916620"/>
                </a:cubicBezTo>
                <a:cubicBezTo>
                  <a:pt x="621684" y="923003"/>
                  <a:pt x="622477" y="932835"/>
                  <a:pt x="620497" y="939329"/>
                </a:cubicBezTo>
                <a:cubicBezTo>
                  <a:pt x="616955" y="950943"/>
                  <a:pt x="607569" y="969607"/>
                  <a:pt x="607569" y="969607"/>
                </a:cubicBezTo>
                <a:cubicBezTo>
                  <a:pt x="578608" y="918732"/>
                  <a:pt x="587690" y="945185"/>
                  <a:pt x="575252" y="901482"/>
                </a:cubicBezTo>
                <a:cubicBezTo>
                  <a:pt x="572020" y="909051"/>
                  <a:pt x="569360" y="918253"/>
                  <a:pt x="565557" y="924191"/>
                </a:cubicBezTo>
                <a:cubicBezTo>
                  <a:pt x="552857" y="944022"/>
                  <a:pt x="516707" y="924706"/>
                  <a:pt x="513849" y="924191"/>
                </a:cubicBezTo>
                <a:cubicBezTo>
                  <a:pt x="509540" y="926714"/>
                  <a:pt x="504536" y="925714"/>
                  <a:pt x="500922" y="931760"/>
                </a:cubicBezTo>
                <a:cubicBezTo>
                  <a:pt x="496539" y="939092"/>
                  <a:pt x="494674" y="952344"/>
                  <a:pt x="491227" y="962036"/>
                </a:cubicBezTo>
                <a:cubicBezTo>
                  <a:pt x="489276" y="967519"/>
                  <a:pt x="486918" y="972129"/>
                  <a:pt x="484763" y="977176"/>
                </a:cubicBezTo>
                <a:lnTo>
                  <a:pt x="478645" y="962669"/>
                </a:lnTo>
                <a:cubicBezTo>
                  <a:pt x="475540" y="956522"/>
                  <a:pt x="478076" y="971929"/>
                  <a:pt x="455677" y="977176"/>
                </a:cubicBezTo>
                <a:cubicBezTo>
                  <a:pt x="452287" y="977970"/>
                  <a:pt x="449213" y="972130"/>
                  <a:pt x="445982" y="969607"/>
                </a:cubicBezTo>
                <a:cubicBezTo>
                  <a:pt x="441934" y="960124"/>
                  <a:pt x="437016" y="944090"/>
                  <a:pt x="429823" y="946898"/>
                </a:cubicBezTo>
                <a:cubicBezTo>
                  <a:pt x="425992" y="948394"/>
                  <a:pt x="423602" y="957968"/>
                  <a:pt x="420128" y="962036"/>
                </a:cubicBezTo>
                <a:cubicBezTo>
                  <a:pt x="417081" y="965605"/>
                  <a:pt x="413664" y="967083"/>
                  <a:pt x="410432" y="969607"/>
                </a:cubicBezTo>
                <a:cubicBezTo>
                  <a:pt x="401290" y="953547"/>
                  <a:pt x="396680" y="939329"/>
                  <a:pt x="384579" y="939329"/>
                </a:cubicBezTo>
                <a:cubicBezTo>
                  <a:pt x="379086" y="939329"/>
                  <a:pt x="373806" y="944374"/>
                  <a:pt x="368420" y="946898"/>
                </a:cubicBezTo>
                <a:cubicBezTo>
                  <a:pt x="362591" y="933245"/>
                  <a:pt x="358383" y="909851"/>
                  <a:pt x="349029" y="931760"/>
                </a:cubicBezTo>
                <a:cubicBezTo>
                  <a:pt x="343537" y="944624"/>
                  <a:pt x="336102" y="977176"/>
                  <a:pt x="336102" y="977176"/>
                </a:cubicBezTo>
                <a:cubicBezTo>
                  <a:pt x="331793" y="969607"/>
                  <a:pt x="327558" y="961800"/>
                  <a:pt x="323175" y="954467"/>
                </a:cubicBezTo>
                <a:cubicBezTo>
                  <a:pt x="320015" y="949179"/>
                  <a:pt x="317364" y="939329"/>
                  <a:pt x="313480" y="939329"/>
                </a:cubicBezTo>
                <a:cubicBezTo>
                  <a:pt x="304597" y="939329"/>
                  <a:pt x="296244" y="949421"/>
                  <a:pt x="287626" y="954467"/>
                </a:cubicBezTo>
                <a:cubicBezTo>
                  <a:pt x="264227" y="917932"/>
                  <a:pt x="275183" y="916053"/>
                  <a:pt x="255309" y="939329"/>
                </a:cubicBezTo>
                <a:cubicBezTo>
                  <a:pt x="248462" y="960710"/>
                  <a:pt x="242515" y="987216"/>
                  <a:pt x="229454" y="992314"/>
                </a:cubicBezTo>
                <a:cubicBezTo>
                  <a:pt x="221941" y="995247"/>
                  <a:pt x="214373" y="987269"/>
                  <a:pt x="206832" y="984745"/>
                </a:cubicBezTo>
                <a:cubicBezTo>
                  <a:pt x="203895" y="974426"/>
                  <a:pt x="199023" y="954090"/>
                  <a:pt x="193905" y="946898"/>
                </a:cubicBezTo>
                <a:cubicBezTo>
                  <a:pt x="190984" y="942792"/>
                  <a:pt x="187442" y="941852"/>
                  <a:pt x="184210" y="939329"/>
                </a:cubicBezTo>
                <a:cubicBezTo>
                  <a:pt x="160338" y="976605"/>
                  <a:pt x="171034" y="958690"/>
                  <a:pt x="151892" y="992314"/>
                </a:cubicBezTo>
                <a:cubicBezTo>
                  <a:pt x="147583" y="987269"/>
                  <a:pt x="142100" y="985744"/>
                  <a:pt x="138965" y="977176"/>
                </a:cubicBezTo>
                <a:cubicBezTo>
                  <a:pt x="118870" y="922267"/>
                  <a:pt x="145267" y="949295"/>
                  <a:pt x="122807" y="931760"/>
                </a:cubicBezTo>
                <a:cubicBezTo>
                  <a:pt x="120652" y="924191"/>
                  <a:pt x="119376" y="914734"/>
                  <a:pt x="116343" y="909051"/>
                </a:cubicBezTo>
                <a:lnTo>
                  <a:pt x="109425" y="900663"/>
                </a:lnTo>
                <a:cubicBezTo>
                  <a:pt x="103826" y="899027"/>
                  <a:pt x="101556" y="915585"/>
                  <a:pt x="96953" y="931760"/>
                </a:cubicBezTo>
                <a:cubicBezTo>
                  <a:pt x="81935" y="984519"/>
                  <a:pt x="93521" y="954939"/>
                  <a:pt x="80794" y="984745"/>
                </a:cubicBezTo>
                <a:cubicBezTo>
                  <a:pt x="76485" y="982221"/>
                  <a:pt x="72138" y="980034"/>
                  <a:pt x="67867" y="977176"/>
                </a:cubicBezTo>
                <a:cubicBezTo>
                  <a:pt x="64592" y="974984"/>
                  <a:pt x="61334" y="966643"/>
                  <a:pt x="58172" y="969607"/>
                </a:cubicBezTo>
                <a:cubicBezTo>
                  <a:pt x="54566" y="972985"/>
                  <a:pt x="54195" y="985325"/>
                  <a:pt x="51708" y="992314"/>
                </a:cubicBezTo>
                <a:cubicBezTo>
                  <a:pt x="48782" y="1000539"/>
                  <a:pt x="45244" y="1007454"/>
                  <a:pt x="42013" y="1015023"/>
                </a:cubicBezTo>
                <a:lnTo>
                  <a:pt x="31751" y="997885"/>
                </a:lnTo>
                <a:cubicBezTo>
                  <a:pt x="28183" y="990982"/>
                  <a:pt x="40076" y="1010265"/>
                  <a:pt x="25854" y="1015023"/>
                </a:cubicBezTo>
                <a:cubicBezTo>
                  <a:pt x="20416" y="1016843"/>
                  <a:pt x="15024" y="1010573"/>
                  <a:pt x="9695" y="1007452"/>
                </a:cubicBezTo>
                <a:cubicBezTo>
                  <a:pt x="6390" y="1005516"/>
                  <a:pt x="0" y="999883"/>
                  <a:pt x="0" y="999883"/>
                </a:cubicBezTo>
                <a:lnTo>
                  <a:pt x="3751" y="854923"/>
                </a:lnTo>
                <a:lnTo>
                  <a:pt x="0" y="854923"/>
                </a:lnTo>
                <a:lnTo>
                  <a:pt x="0" y="142490"/>
                </a:lnTo>
                <a:cubicBezTo>
                  <a:pt x="0" y="63795"/>
                  <a:pt x="63795" y="0"/>
                  <a:pt x="142490" y="0"/>
                </a:cubicBezTo>
                <a:close/>
              </a:path>
            </a:pathLst>
          </a:custGeom>
          <a:solidFill>
            <a:schemeClr val="bg1"/>
          </a:solid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vert="vert270" rtlCol="0" anchor="t" anchorCtr="0"/>
          <a:lstStyle/>
          <a:p>
            <a:pPr algn="ctr"/>
            <a:endParaRPr lang="en-US" sz="1400" b="1" dirty="0">
              <a:solidFill>
                <a:srgbClr val="6A6D70"/>
              </a:solidFill>
            </a:endParaRPr>
          </a:p>
        </p:txBody>
      </p:sp>
      <p:sp>
        <p:nvSpPr>
          <p:cNvPr id="104" name="Round Diagonal Corner Rectangle 29"/>
          <p:cNvSpPr/>
          <p:nvPr/>
        </p:nvSpPr>
        <p:spPr>
          <a:xfrm rot="5400000" flipV="1">
            <a:off x="571330" y="1039642"/>
            <a:ext cx="3315603" cy="3764989"/>
          </a:xfrm>
          <a:custGeom>
            <a:avLst/>
            <a:gdLst/>
            <a:ahLst/>
            <a:cxnLst/>
            <a:rect l="l" t="t" r="r" b="b"/>
            <a:pathLst>
              <a:path w="1851794" h="1022592">
                <a:moveTo>
                  <a:pt x="142490" y="0"/>
                </a:moveTo>
                <a:lnTo>
                  <a:pt x="1851794" y="0"/>
                </a:lnTo>
                <a:lnTo>
                  <a:pt x="1851794" y="712433"/>
                </a:lnTo>
                <a:lnTo>
                  <a:pt x="1847245" y="734966"/>
                </a:lnTo>
                <a:lnTo>
                  <a:pt x="1848562" y="734955"/>
                </a:lnTo>
                <a:lnTo>
                  <a:pt x="1851794" y="969607"/>
                </a:lnTo>
                <a:cubicBezTo>
                  <a:pt x="1843176" y="962038"/>
                  <a:pt x="1835081" y="949417"/>
                  <a:pt x="1825940" y="946898"/>
                </a:cubicBezTo>
                <a:cubicBezTo>
                  <a:pt x="1759024" y="928457"/>
                  <a:pt x="1818138" y="971082"/>
                  <a:pt x="1787159" y="946898"/>
                </a:cubicBezTo>
                <a:cubicBezTo>
                  <a:pt x="1786081" y="939329"/>
                  <a:pt x="1787334" y="924191"/>
                  <a:pt x="1783927" y="924191"/>
                </a:cubicBezTo>
                <a:cubicBezTo>
                  <a:pt x="1780043" y="924191"/>
                  <a:pt x="1779890" y="939794"/>
                  <a:pt x="1777464" y="946898"/>
                </a:cubicBezTo>
                <a:cubicBezTo>
                  <a:pt x="1775561" y="952471"/>
                  <a:pt x="1773155" y="956991"/>
                  <a:pt x="1771000" y="962036"/>
                </a:cubicBezTo>
                <a:cubicBezTo>
                  <a:pt x="1769923" y="954467"/>
                  <a:pt x="1770177" y="944971"/>
                  <a:pt x="1767768" y="939329"/>
                </a:cubicBezTo>
                <a:cubicBezTo>
                  <a:pt x="1765359" y="933687"/>
                  <a:pt x="1760994" y="935865"/>
                  <a:pt x="1758073" y="931760"/>
                </a:cubicBezTo>
                <a:cubicBezTo>
                  <a:pt x="1755460" y="928088"/>
                  <a:pt x="1753764" y="921667"/>
                  <a:pt x="1751609" y="916620"/>
                </a:cubicBezTo>
                <a:cubicBezTo>
                  <a:pt x="1750532" y="924189"/>
                  <a:pt x="1749204" y="931588"/>
                  <a:pt x="1748378" y="939329"/>
                </a:cubicBezTo>
                <a:cubicBezTo>
                  <a:pt x="1747046" y="951811"/>
                  <a:pt x="1746337" y="964617"/>
                  <a:pt x="1745146" y="977176"/>
                </a:cubicBezTo>
                <a:cubicBezTo>
                  <a:pt x="1744183" y="987330"/>
                  <a:pt x="1742992" y="997360"/>
                  <a:pt x="1741915" y="1007452"/>
                </a:cubicBezTo>
                <a:cubicBezTo>
                  <a:pt x="1739760" y="997360"/>
                  <a:pt x="1738004" y="986744"/>
                  <a:pt x="1735451" y="977176"/>
                </a:cubicBezTo>
                <a:cubicBezTo>
                  <a:pt x="1729047" y="953177"/>
                  <a:pt x="1726668" y="949036"/>
                  <a:pt x="1719292" y="931760"/>
                </a:cubicBezTo>
                <a:cubicBezTo>
                  <a:pt x="1716060" y="934283"/>
                  <a:pt x="1712829" y="941852"/>
                  <a:pt x="1709597" y="939329"/>
                </a:cubicBezTo>
                <a:cubicBezTo>
                  <a:pt x="1705261" y="935944"/>
                  <a:pt x="1703413" y="923473"/>
                  <a:pt x="1699901" y="916620"/>
                </a:cubicBezTo>
                <a:cubicBezTo>
                  <a:pt x="1696917" y="910795"/>
                  <a:pt x="1693438" y="906527"/>
                  <a:pt x="1690206" y="901482"/>
                </a:cubicBezTo>
                <a:cubicBezTo>
                  <a:pt x="1684820" y="904005"/>
                  <a:pt x="1679096" y="903983"/>
                  <a:pt x="1674048" y="909051"/>
                </a:cubicBezTo>
                <a:cubicBezTo>
                  <a:pt x="1671247" y="911862"/>
                  <a:pt x="1670590" y="923017"/>
                  <a:pt x="1667584" y="924191"/>
                </a:cubicBezTo>
                <a:cubicBezTo>
                  <a:pt x="1663203" y="925901"/>
                  <a:pt x="1658966" y="919144"/>
                  <a:pt x="1654657" y="916620"/>
                </a:cubicBezTo>
                <a:cubicBezTo>
                  <a:pt x="1647511" y="899885"/>
                  <a:pt x="1644263" y="889308"/>
                  <a:pt x="1635267" y="878773"/>
                </a:cubicBezTo>
                <a:cubicBezTo>
                  <a:pt x="1632220" y="875204"/>
                  <a:pt x="1628803" y="873727"/>
                  <a:pt x="1625571" y="871204"/>
                </a:cubicBezTo>
                <a:cubicBezTo>
                  <a:pt x="1624494" y="888866"/>
                  <a:pt x="1623346" y="906506"/>
                  <a:pt x="1622339" y="924191"/>
                </a:cubicBezTo>
                <a:cubicBezTo>
                  <a:pt x="1621192" y="944353"/>
                  <a:pt x="1621061" y="964924"/>
                  <a:pt x="1619108" y="984745"/>
                </a:cubicBezTo>
                <a:cubicBezTo>
                  <a:pt x="1617803" y="997985"/>
                  <a:pt x="1614799" y="1009976"/>
                  <a:pt x="1612644" y="1022592"/>
                </a:cubicBezTo>
                <a:lnTo>
                  <a:pt x="1596148" y="1008400"/>
                </a:lnTo>
                <a:cubicBezTo>
                  <a:pt x="1589111" y="1003502"/>
                  <a:pt x="1604877" y="1018773"/>
                  <a:pt x="1593254" y="984745"/>
                </a:cubicBezTo>
                <a:cubicBezTo>
                  <a:pt x="1590828" y="977641"/>
                  <a:pt x="1586591" y="975290"/>
                  <a:pt x="1583558" y="969607"/>
                </a:cubicBezTo>
                <a:cubicBezTo>
                  <a:pt x="1581179" y="965149"/>
                  <a:pt x="1579249" y="959514"/>
                  <a:pt x="1577095" y="954467"/>
                </a:cubicBezTo>
                <a:cubicBezTo>
                  <a:pt x="1571709" y="959514"/>
                  <a:pt x="1565974" y="962865"/>
                  <a:pt x="1560936" y="969607"/>
                </a:cubicBezTo>
                <a:cubicBezTo>
                  <a:pt x="1558291" y="973147"/>
                  <a:pt x="1556852" y="980287"/>
                  <a:pt x="1554472" y="984745"/>
                </a:cubicBezTo>
                <a:cubicBezTo>
                  <a:pt x="1545522" y="1001515"/>
                  <a:pt x="1545323" y="999457"/>
                  <a:pt x="1535082" y="1007452"/>
                </a:cubicBezTo>
                <a:lnTo>
                  <a:pt x="1530047" y="989171"/>
                </a:lnTo>
                <a:cubicBezTo>
                  <a:pt x="1527551" y="979811"/>
                  <a:pt x="1530466" y="991236"/>
                  <a:pt x="1518923" y="969607"/>
                </a:cubicBezTo>
                <a:cubicBezTo>
                  <a:pt x="1512505" y="957581"/>
                  <a:pt x="1507476" y="938902"/>
                  <a:pt x="1502765" y="924191"/>
                </a:cubicBezTo>
                <a:cubicBezTo>
                  <a:pt x="1499533" y="926714"/>
                  <a:pt x="1496476" y="931760"/>
                  <a:pt x="1493069" y="931760"/>
                </a:cubicBezTo>
                <a:cubicBezTo>
                  <a:pt x="1489663" y="931760"/>
                  <a:pt x="1486421" y="920623"/>
                  <a:pt x="1483374" y="924191"/>
                </a:cubicBezTo>
                <a:cubicBezTo>
                  <a:pt x="1478557" y="929833"/>
                  <a:pt x="1477817" y="946392"/>
                  <a:pt x="1473679" y="954467"/>
                </a:cubicBezTo>
                <a:cubicBezTo>
                  <a:pt x="1471062" y="959574"/>
                  <a:pt x="1467215" y="959513"/>
                  <a:pt x="1463983" y="962036"/>
                </a:cubicBezTo>
                <a:cubicBezTo>
                  <a:pt x="1457520" y="946898"/>
                  <a:pt x="1453264" y="923391"/>
                  <a:pt x="1444593" y="916620"/>
                </a:cubicBezTo>
                <a:lnTo>
                  <a:pt x="1425202" y="901482"/>
                </a:lnTo>
                <a:cubicBezTo>
                  <a:pt x="1421971" y="904005"/>
                  <a:pt x="1418485" y="905176"/>
                  <a:pt x="1415507" y="909051"/>
                </a:cubicBezTo>
                <a:cubicBezTo>
                  <a:pt x="1408717" y="917887"/>
                  <a:pt x="1396117" y="939329"/>
                  <a:pt x="1396117" y="939329"/>
                </a:cubicBezTo>
                <a:cubicBezTo>
                  <a:pt x="1389654" y="929236"/>
                  <a:pt x="1382220" y="921916"/>
                  <a:pt x="1376727" y="909051"/>
                </a:cubicBezTo>
                <a:cubicBezTo>
                  <a:pt x="1374572" y="904005"/>
                  <a:pt x="1372875" y="897584"/>
                  <a:pt x="1370263" y="893913"/>
                </a:cubicBezTo>
                <a:cubicBezTo>
                  <a:pt x="1367342" y="889807"/>
                  <a:pt x="1363799" y="888867"/>
                  <a:pt x="1360568" y="886344"/>
                </a:cubicBezTo>
                <a:cubicBezTo>
                  <a:pt x="1356144" y="893250"/>
                  <a:pt x="1340454" y="917141"/>
                  <a:pt x="1337946" y="924191"/>
                </a:cubicBezTo>
                <a:cubicBezTo>
                  <a:pt x="1335765" y="930319"/>
                  <a:pt x="1335791" y="939329"/>
                  <a:pt x="1334713" y="946898"/>
                </a:cubicBezTo>
                <a:cubicBezTo>
                  <a:pt x="1330404" y="944374"/>
                  <a:pt x="1325759" y="943981"/>
                  <a:pt x="1321787" y="939329"/>
                </a:cubicBezTo>
                <a:cubicBezTo>
                  <a:pt x="1319061" y="936138"/>
                  <a:pt x="1318370" y="924191"/>
                  <a:pt x="1315323" y="924191"/>
                </a:cubicBezTo>
                <a:cubicBezTo>
                  <a:pt x="1302312" y="924191"/>
                  <a:pt x="1304132" y="942945"/>
                  <a:pt x="1295932" y="954467"/>
                </a:cubicBezTo>
                <a:cubicBezTo>
                  <a:pt x="1293011" y="958573"/>
                  <a:pt x="1289469" y="959513"/>
                  <a:pt x="1286237" y="962036"/>
                </a:cubicBezTo>
                <a:cubicBezTo>
                  <a:pt x="1284083" y="969605"/>
                  <a:pt x="1283380" y="981366"/>
                  <a:pt x="1279773" y="984745"/>
                </a:cubicBezTo>
                <a:cubicBezTo>
                  <a:pt x="1276611" y="987709"/>
                  <a:pt x="1272738" y="982160"/>
                  <a:pt x="1270079" y="977176"/>
                </a:cubicBezTo>
                <a:cubicBezTo>
                  <a:pt x="1256866" y="952417"/>
                  <a:pt x="1270331" y="957849"/>
                  <a:pt x="1257151" y="939329"/>
                </a:cubicBezTo>
                <a:cubicBezTo>
                  <a:pt x="1254230" y="935223"/>
                  <a:pt x="1250688" y="934283"/>
                  <a:pt x="1247456" y="931760"/>
                </a:cubicBezTo>
                <a:cubicBezTo>
                  <a:pt x="1243147" y="934283"/>
                  <a:pt x="1238800" y="936471"/>
                  <a:pt x="1234529" y="939329"/>
                </a:cubicBezTo>
                <a:cubicBezTo>
                  <a:pt x="1231254" y="941521"/>
                  <a:pt x="1228240" y="946898"/>
                  <a:pt x="1224834" y="946898"/>
                </a:cubicBezTo>
                <a:cubicBezTo>
                  <a:pt x="1217216" y="946898"/>
                  <a:pt x="1209752" y="941852"/>
                  <a:pt x="1202212" y="939329"/>
                </a:cubicBezTo>
                <a:cubicBezTo>
                  <a:pt x="1197310" y="931675"/>
                  <a:pt x="1189510" y="916620"/>
                  <a:pt x="1182821" y="916620"/>
                </a:cubicBezTo>
                <a:cubicBezTo>
                  <a:pt x="1179415" y="916620"/>
                  <a:pt x="1176358" y="921667"/>
                  <a:pt x="1173126" y="924191"/>
                </a:cubicBezTo>
                <a:cubicBezTo>
                  <a:pt x="1169895" y="931760"/>
                  <a:pt x="1166357" y="938675"/>
                  <a:pt x="1163431" y="946898"/>
                </a:cubicBezTo>
                <a:cubicBezTo>
                  <a:pt x="1143048" y="1004185"/>
                  <a:pt x="1169307" y="940707"/>
                  <a:pt x="1150503" y="984745"/>
                </a:cubicBezTo>
                <a:cubicBezTo>
                  <a:pt x="1147272" y="982221"/>
                  <a:pt x="1143729" y="981281"/>
                  <a:pt x="1140809" y="977176"/>
                </a:cubicBezTo>
                <a:cubicBezTo>
                  <a:pt x="1138196" y="973504"/>
                  <a:pt x="1137071" y="965227"/>
                  <a:pt x="1134345" y="962036"/>
                </a:cubicBezTo>
                <a:cubicBezTo>
                  <a:pt x="1130373" y="957384"/>
                  <a:pt x="1125727" y="956991"/>
                  <a:pt x="1121418" y="954467"/>
                </a:cubicBezTo>
                <a:cubicBezTo>
                  <a:pt x="1118186" y="956991"/>
                  <a:pt x="1114954" y="964560"/>
                  <a:pt x="1111722" y="962036"/>
                </a:cubicBezTo>
                <a:cubicBezTo>
                  <a:pt x="1107387" y="958651"/>
                  <a:pt x="1104450" y="948406"/>
                  <a:pt x="1102028" y="939329"/>
                </a:cubicBezTo>
                <a:cubicBezTo>
                  <a:pt x="1096956" y="920323"/>
                  <a:pt x="1094642" y="892843"/>
                  <a:pt x="1092332" y="871204"/>
                </a:cubicBezTo>
                <a:cubicBezTo>
                  <a:pt x="1087495" y="882535"/>
                  <a:pt x="1081876" y="900888"/>
                  <a:pt x="1072942" y="893913"/>
                </a:cubicBezTo>
                <a:cubicBezTo>
                  <a:pt x="1069257" y="891035"/>
                  <a:pt x="1069511" y="876887"/>
                  <a:pt x="1066478" y="871204"/>
                </a:cubicBezTo>
                <a:cubicBezTo>
                  <a:pt x="1063818" y="866220"/>
                  <a:pt x="1060014" y="866158"/>
                  <a:pt x="1056783" y="863635"/>
                </a:cubicBezTo>
                <a:lnTo>
                  <a:pt x="1046264" y="869445"/>
                </a:lnTo>
                <a:cubicBezTo>
                  <a:pt x="1040953" y="872290"/>
                  <a:pt x="1047410" y="869787"/>
                  <a:pt x="1030929" y="893913"/>
                </a:cubicBezTo>
                <a:cubicBezTo>
                  <a:pt x="1026844" y="899892"/>
                  <a:pt x="1022185" y="903452"/>
                  <a:pt x="1018002" y="909051"/>
                </a:cubicBezTo>
                <a:cubicBezTo>
                  <a:pt x="1014629" y="913565"/>
                  <a:pt x="1011538" y="919144"/>
                  <a:pt x="1008307" y="924191"/>
                </a:cubicBezTo>
                <a:cubicBezTo>
                  <a:pt x="990009" y="909904"/>
                  <a:pt x="991953" y="896376"/>
                  <a:pt x="982452" y="924191"/>
                </a:cubicBezTo>
                <a:cubicBezTo>
                  <a:pt x="980026" y="931294"/>
                  <a:pt x="978476" y="939909"/>
                  <a:pt x="975989" y="946898"/>
                </a:cubicBezTo>
                <a:cubicBezTo>
                  <a:pt x="973063" y="955122"/>
                  <a:pt x="969525" y="962038"/>
                  <a:pt x="966294" y="969607"/>
                </a:cubicBezTo>
                <a:lnTo>
                  <a:pt x="956943" y="962597"/>
                </a:lnTo>
                <a:cubicBezTo>
                  <a:pt x="953921" y="960410"/>
                  <a:pt x="965061" y="967680"/>
                  <a:pt x="946903" y="939329"/>
                </a:cubicBezTo>
                <a:cubicBezTo>
                  <a:pt x="944069" y="934904"/>
                  <a:pt x="940440" y="934283"/>
                  <a:pt x="937208" y="931760"/>
                </a:cubicBezTo>
                <a:cubicBezTo>
                  <a:pt x="932899" y="934283"/>
                  <a:pt x="928137" y="934167"/>
                  <a:pt x="924281" y="939329"/>
                </a:cubicBezTo>
                <a:cubicBezTo>
                  <a:pt x="920313" y="944640"/>
                  <a:pt x="919129" y="960854"/>
                  <a:pt x="914586" y="962036"/>
                </a:cubicBezTo>
                <a:cubicBezTo>
                  <a:pt x="907815" y="963799"/>
                  <a:pt x="895196" y="946898"/>
                  <a:pt x="895196" y="946898"/>
                </a:cubicBezTo>
                <a:cubicBezTo>
                  <a:pt x="891964" y="949421"/>
                  <a:pt x="888895" y="955130"/>
                  <a:pt x="885500" y="954467"/>
                </a:cubicBezTo>
                <a:cubicBezTo>
                  <a:pt x="860450" y="949578"/>
                  <a:pt x="861617" y="947452"/>
                  <a:pt x="846719" y="924191"/>
                </a:cubicBezTo>
                <a:cubicBezTo>
                  <a:pt x="843487" y="931760"/>
                  <a:pt x="841457" y="944302"/>
                  <a:pt x="837024" y="946898"/>
                </a:cubicBezTo>
                <a:cubicBezTo>
                  <a:pt x="831694" y="950018"/>
                  <a:pt x="826194" y="942449"/>
                  <a:pt x="820865" y="939329"/>
                </a:cubicBezTo>
                <a:cubicBezTo>
                  <a:pt x="790545" y="921575"/>
                  <a:pt x="847117" y="941114"/>
                  <a:pt x="782084" y="924191"/>
                </a:cubicBezTo>
                <a:cubicBezTo>
                  <a:pt x="776650" y="905101"/>
                  <a:pt x="774503" y="889417"/>
                  <a:pt x="762693" y="886344"/>
                </a:cubicBezTo>
                <a:cubicBezTo>
                  <a:pt x="757234" y="884923"/>
                  <a:pt x="751887" y="891020"/>
                  <a:pt x="746534" y="893913"/>
                </a:cubicBezTo>
                <a:cubicBezTo>
                  <a:pt x="737879" y="898591"/>
                  <a:pt x="729108" y="902472"/>
                  <a:pt x="720681" y="909051"/>
                </a:cubicBezTo>
                <a:lnTo>
                  <a:pt x="701290" y="924191"/>
                </a:lnTo>
                <a:cubicBezTo>
                  <a:pt x="698059" y="926714"/>
                  <a:pt x="694955" y="930447"/>
                  <a:pt x="691595" y="931760"/>
                </a:cubicBezTo>
                <a:lnTo>
                  <a:pt x="672204" y="939329"/>
                </a:lnTo>
                <a:cubicBezTo>
                  <a:pt x="667895" y="934283"/>
                  <a:pt x="662684" y="932170"/>
                  <a:pt x="659278" y="924191"/>
                </a:cubicBezTo>
                <a:cubicBezTo>
                  <a:pt x="656869" y="918548"/>
                  <a:pt x="657799" y="908323"/>
                  <a:pt x="656046" y="901482"/>
                </a:cubicBezTo>
                <a:cubicBezTo>
                  <a:pt x="651610" y="884166"/>
                  <a:pt x="647512" y="884727"/>
                  <a:pt x="639887" y="878773"/>
                </a:cubicBezTo>
                <a:cubicBezTo>
                  <a:pt x="634501" y="891389"/>
                  <a:pt x="628299" y="902347"/>
                  <a:pt x="623728" y="916620"/>
                </a:cubicBezTo>
                <a:cubicBezTo>
                  <a:pt x="621684" y="923003"/>
                  <a:pt x="622477" y="932835"/>
                  <a:pt x="620497" y="939329"/>
                </a:cubicBezTo>
                <a:cubicBezTo>
                  <a:pt x="616955" y="950943"/>
                  <a:pt x="607569" y="969607"/>
                  <a:pt x="607569" y="969607"/>
                </a:cubicBezTo>
                <a:cubicBezTo>
                  <a:pt x="578608" y="918732"/>
                  <a:pt x="587690" y="945185"/>
                  <a:pt x="575252" y="901482"/>
                </a:cubicBezTo>
                <a:cubicBezTo>
                  <a:pt x="572020" y="909051"/>
                  <a:pt x="569360" y="918253"/>
                  <a:pt x="565557" y="924191"/>
                </a:cubicBezTo>
                <a:cubicBezTo>
                  <a:pt x="552857" y="944022"/>
                  <a:pt x="516707" y="924706"/>
                  <a:pt x="513849" y="924191"/>
                </a:cubicBezTo>
                <a:cubicBezTo>
                  <a:pt x="509540" y="926714"/>
                  <a:pt x="504536" y="925714"/>
                  <a:pt x="500922" y="931760"/>
                </a:cubicBezTo>
                <a:cubicBezTo>
                  <a:pt x="496539" y="939092"/>
                  <a:pt x="494674" y="952344"/>
                  <a:pt x="491227" y="962036"/>
                </a:cubicBezTo>
                <a:cubicBezTo>
                  <a:pt x="489276" y="967519"/>
                  <a:pt x="486918" y="972129"/>
                  <a:pt x="484763" y="977176"/>
                </a:cubicBezTo>
                <a:lnTo>
                  <a:pt x="478645" y="962669"/>
                </a:lnTo>
                <a:cubicBezTo>
                  <a:pt x="475540" y="956522"/>
                  <a:pt x="478076" y="971929"/>
                  <a:pt x="455677" y="977176"/>
                </a:cubicBezTo>
                <a:cubicBezTo>
                  <a:pt x="452287" y="977970"/>
                  <a:pt x="449213" y="972130"/>
                  <a:pt x="445982" y="969607"/>
                </a:cubicBezTo>
                <a:cubicBezTo>
                  <a:pt x="441934" y="960124"/>
                  <a:pt x="437016" y="944090"/>
                  <a:pt x="429823" y="946898"/>
                </a:cubicBezTo>
                <a:cubicBezTo>
                  <a:pt x="425992" y="948394"/>
                  <a:pt x="423602" y="957968"/>
                  <a:pt x="420128" y="962036"/>
                </a:cubicBezTo>
                <a:cubicBezTo>
                  <a:pt x="417081" y="965605"/>
                  <a:pt x="413664" y="967083"/>
                  <a:pt x="410432" y="969607"/>
                </a:cubicBezTo>
                <a:cubicBezTo>
                  <a:pt x="401290" y="953547"/>
                  <a:pt x="396680" y="939329"/>
                  <a:pt x="384579" y="939329"/>
                </a:cubicBezTo>
                <a:cubicBezTo>
                  <a:pt x="379086" y="939329"/>
                  <a:pt x="373806" y="944374"/>
                  <a:pt x="368420" y="946898"/>
                </a:cubicBezTo>
                <a:cubicBezTo>
                  <a:pt x="362591" y="933245"/>
                  <a:pt x="358383" y="909851"/>
                  <a:pt x="349029" y="931760"/>
                </a:cubicBezTo>
                <a:cubicBezTo>
                  <a:pt x="343537" y="944624"/>
                  <a:pt x="336102" y="977176"/>
                  <a:pt x="336102" y="977176"/>
                </a:cubicBezTo>
                <a:cubicBezTo>
                  <a:pt x="331793" y="969607"/>
                  <a:pt x="327558" y="961800"/>
                  <a:pt x="323175" y="954467"/>
                </a:cubicBezTo>
                <a:cubicBezTo>
                  <a:pt x="320015" y="949179"/>
                  <a:pt x="317364" y="939329"/>
                  <a:pt x="313480" y="939329"/>
                </a:cubicBezTo>
                <a:cubicBezTo>
                  <a:pt x="304597" y="939329"/>
                  <a:pt x="296244" y="949421"/>
                  <a:pt x="287626" y="954467"/>
                </a:cubicBezTo>
                <a:cubicBezTo>
                  <a:pt x="264227" y="917932"/>
                  <a:pt x="275183" y="916053"/>
                  <a:pt x="255309" y="939329"/>
                </a:cubicBezTo>
                <a:cubicBezTo>
                  <a:pt x="248462" y="960710"/>
                  <a:pt x="242515" y="987216"/>
                  <a:pt x="229454" y="992314"/>
                </a:cubicBezTo>
                <a:cubicBezTo>
                  <a:pt x="221941" y="995247"/>
                  <a:pt x="214373" y="987269"/>
                  <a:pt x="206832" y="984745"/>
                </a:cubicBezTo>
                <a:cubicBezTo>
                  <a:pt x="203895" y="974426"/>
                  <a:pt x="199023" y="954090"/>
                  <a:pt x="193905" y="946898"/>
                </a:cubicBezTo>
                <a:cubicBezTo>
                  <a:pt x="190984" y="942792"/>
                  <a:pt x="187442" y="941852"/>
                  <a:pt x="184210" y="939329"/>
                </a:cubicBezTo>
                <a:cubicBezTo>
                  <a:pt x="160338" y="976605"/>
                  <a:pt x="171034" y="958690"/>
                  <a:pt x="151892" y="992314"/>
                </a:cubicBezTo>
                <a:cubicBezTo>
                  <a:pt x="147583" y="987269"/>
                  <a:pt x="142100" y="985744"/>
                  <a:pt x="138965" y="977176"/>
                </a:cubicBezTo>
                <a:cubicBezTo>
                  <a:pt x="118870" y="922267"/>
                  <a:pt x="145267" y="949295"/>
                  <a:pt x="122807" y="931760"/>
                </a:cubicBezTo>
                <a:cubicBezTo>
                  <a:pt x="120652" y="924191"/>
                  <a:pt x="119376" y="914734"/>
                  <a:pt x="116343" y="909051"/>
                </a:cubicBezTo>
                <a:lnTo>
                  <a:pt x="109425" y="900663"/>
                </a:lnTo>
                <a:cubicBezTo>
                  <a:pt x="103826" y="899027"/>
                  <a:pt x="101556" y="915585"/>
                  <a:pt x="96953" y="931760"/>
                </a:cubicBezTo>
                <a:cubicBezTo>
                  <a:pt x="81935" y="984519"/>
                  <a:pt x="93521" y="954939"/>
                  <a:pt x="80794" y="984745"/>
                </a:cubicBezTo>
                <a:cubicBezTo>
                  <a:pt x="76485" y="982221"/>
                  <a:pt x="72138" y="980034"/>
                  <a:pt x="67867" y="977176"/>
                </a:cubicBezTo>
                <a:cubicBezTo>
                  <a:pt x="64592" y="974984"/>
                  <a:pt x="61334" y="966643"/>
                  <a:pt x="58172" y="969607"/>
                </a:cubicBezTo>
                <a:cubicBezTo>
                  <a:pt x="54566" y="972985"/>
                  <a:pt x="54195" y="985325"/>
                  <a:pt x="51708" y="992314"/>
                </a:cubicBezTo>
                <a:cubicBezTo>
                  <a:pt x="48782" y="1000539"/>
                  <a:pt x="45244" y="1007454"/>
                  <a:pt x="42013" y="1015023"/>
                </a:cubicBezTo>
                <a:lnTo>
                  <a:pt x="31751" y="997885"/>
                </a:lnTo>
                <a:cubicBezTo>
                  <a:pt x="28183" y="990982"/>
                  <a:pt x="40076" y="1010265"/>
                  <a:pt x="25854" y="1015023"/>
                </a:cubicBezTo>
                <a:cubicBezTo>
                  <a:pt x="20416" y="1016843"/>
                  <a:pt x="15024" y="1010573"/>
                  <a:pt x="9695" y="1007452"/>
                </a:cubicBezTo>
                <a:cubicBezTo>
                  <a:pt x="6390" y="1005516"/>
                  <a:pt x="0" y="999883"/>
                  <a:pt x="0" y="999883"/>
                </a:cubicBezTo>
                <a:lnTo>
                  <a:pt x="3751" y="854923"/>
                </a:lnTo>
                <a:lnTo>
                  <a:pt x="0" y="854923"/>
                </a:lnTo>
                <a:lnTo>
                  <a:pt x="0" y="142490"/>
                </a:lnTo>
                <a:cubicBezTo>
                  <a:pt x="0" y="63795"/>
                  <a:pt x="63795" y="0"/>
                  <a:pt x="142490" y="0"/>
                </a:cubicBezTo>
                <a:close/>
              </a:path>
            </a:pathLst>
          </a:custGeom>
          <a:solidFill>
            <a:schemeClr val="bg1"/>
          </a:solid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vert="vert" rtlCol="0" anchor="t"/>
          <a:lstStyle/>
          <a:p>
            <a:pPr algn="ctr"/>
            <a:endParaRPr lang="en-US" sz="1400" b="1" dirty="0">
              <a:solidFill>
                <a:srgbClr val="6A6D70"/>
              </a:solidFill>
            </a:endParaRPr>
          </a:p>
        </p:txBody>
      </p:sp>
      <p:sp>
        <p:nvSpPr>
          <p:cNvPr id="4" name="Text Placeholder 3"/>
          <p:cNvSpPr>
            <a:spLocks noGrp="1"/>
          </p:cNvSpPr>
          <p:nvPr>
            <p:ph type="body" sz="quarter" idx="14"/>
          </p:nvPr>
        </p:nvSpPr>
        <p:spPr>
          <a:xfrm>
            <a:off x="358775" y="759965"/>
            <a:ext cx="8370380" cy="276999"/>
          </a:xfrm>
        </p:spPr>
        <p:txBody>
          <a:bodyPr vert="horz" wrap="square" lIns="0" tIns="0" rIns="0" bIns="0" rtlCol="0" anchor="t">
            <a:spAutoFit/>
          </a:bodyPr>
          <a:lstStyle/>
          <a:p>
            <a:r>
              <a:rPr lang="en-US" sz="1800" b="0" dirty="0">
                <a:solidFill>
                  <a:srgbClr val="000000"/>
                </a:solidFill>
                <a:latin typeface="+mn-lt"/>
                <a:cs typeface="Arial"/>
              </a:rPr>
              <a:t>Legacy wireless deployment model</a:t>
            </a:r>
          </a:p>
        </p:txBody>
      </p:sp>
      <p:sp>
        <p:nvSpPr>
          <p:cNvPr id="8" name="Title 7"/>
          <p:cNvSpPr>
            <a:spLocks noGrp="1"/>
          </p:cNvSpPr>
          <p:nvPr>
            <p:ph type="title"/>
          </p:nvPr>
        </p:nvSpPr>
        <p:spPr/>
        <p:txBody>
          <a:bodyPr/>
          <a:lstStyle/>
          <a:p>
            <a:r>
              <a:rPr lang="en-US" dirty="0">
                <a:solidFill>
                  <a:schemeClr val="tx1"/>
                </a:solidFill>
                <a:latin typeface="+mj-lt"/>
              </a:rPr>
              <a:t>Separate Wired &amp; Wireless Architectures &amp; Networks</a:t>
            </a:r>
          </a:p>
        </p:txBody>
      </p:sp>
      <p:grpSp>
        <p:nvGrpSpPr>
          <p:cNvPr id="17" name="Group 16"/>
          <p:cNvGrpSpPr/>
          <p:nvPr/>
        </p:nvGrpSpPr>
        <p:grpSpPr>
          <a:xfrm>
            <a:off x="1153244" y="3862441"/>
            <a:ext cx="704088" cy="649224"/>
            <a:chOff x="2425878" y="3273636"/>
            <a:chExt cx="522645" cy="465309"/>
          </a:xfrm>
        </p:grpSpPr>
        <p:sp>
          <p:nvSpPr>
            <p:cNvPr id="68" name="Rectangle 67"/>
            <p:cNvSpPr/>
            <p:nvPr/>
          </p:nvSpPr>
          <p:spPr>
            <a:xfrm>
              <a:off x="2458101" y="3294011"/>
              <a:ext cx="162653" cy="9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2638879" y="3294011"/>
              <a:ext cx="162653" cy="9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44"/>
            <p:cNvGrpSpPr/>
            <p:nvPr/>
          </p:nvGrpSpPr>
          <p:grpSpPr>
            <a:xfrm>
              <a:off x="2500298" y="3305349"/>
              <a:ext cx="77665" cy="81244"/>
              <a:chOff x="3198813" y="738188"/>
              <a:chExt cx="344488" cy="360363"/>
            </a:xfrm>
          </p:grpSpPr>
          <p:sp>
            <p:nvSpPr>
              <p:cNvPr id="83" name="Freeform 5"/>
              <p:cNvSpPr>
                <a:spLocks/>
              </p:cNvSpPr>
              <p:nvPr/>
            </p:nvSpPr>
            <p:spPr bwMode="auto">
              <a:xfrm>
                <a:off x="3198813" y="976313"/>
                <a:ext cx="344488" cy="122238"/>
              </a:xfrm>
              <a:custGeom>
                <a:avLst/>
                <a:gdLst/>
                <a:ahLst/>
                <a:cxnLst>
                  <a:cxn ang="0">
                    <a:pos x="0" y="0"/>
                  </a:cxn>
                  <a:cxn ang="0">
                    <a:pos x="75" y="18"/>
                  </a:cxn>
                  <a:cxn ang="0">
                    <a:pos x="151" y="0"/>
                  </a:cxn>
                  <a:cxn ang="0">
                    <a:pos x="151" y="0"/>
                  </a:cxn>
                  <a:cxn ang="0">
                    <a:pos x="151" y="36"/>
                  </a:cxn>
                  <a:cxn ang="0">
                    <a:pos x="151" y="36"/>
                  </a:cxn>
                  <a:cxn ang="0">
                    <a:pos x="75" y="54"/>
                  </a:cxn>
                  <a:cxn ang="0">
                    <a:pos x="0" y="36"/>
                  </a:cxn>
                  <a:cxn ang="0">
                    <a:pos x="0" y="36"/>
                  </a:cxn>
                  <a:cxn ang="0">
                    <a:pos x="0" y="0"/>
                  </a:cxn>
                </a:cxnLst>
                <a:rect l="0" t="0" r="r" b="b"/>
                <a:pathLst>
                  <a:path w="151" h="54">
                    <a:moveTo>
                      <a:pt x="0" y="0"/>
                    </a:moveTo>
                    <a:cubicBezTo>
                      <a:pt x="0" y="10"/>
                      <a:pt x="34" y="18"/>
                      <a:pt x="75" y="18"/>
                    </a:cubicBezTo>
                    <a:cubicBezTo>
                      <a:pt x="117" y="18"/>
                      <a:pt x="151" y="10"/>
                      <a:pt x="151" y="0"/>
                    </a:cubicBezTo>
                    <a:cubicBezTo>
                      <a:pt x="151" y="0"/>
                      <a:pt x="151" y="0"/>
                      <a:pt x="151" y="0"/>
                    </a:cubicBezTo>
                    <a:cubicBezTo>
                      <a:pt x="151" y="36"/>
                      <a:pt x="151" y="36"/>
                      <a:pt x="151" y="36"/>
                    </a:cubicBezTo>
                    <a:cubicBezTo>
                      <a:pt x="151" y="36"/>
                      <a:pt x="151" y="36"/>
                      <a:pt x="151" y="36"/>
                    </a:cubicBezTo>
                    <a:cubicBezTo>
                      <a:pt x="151" y="46"/>
                      <a:pt x="117" y="54"/>
                      <a:pt x="75" y="54"/>
                    </a:cubicBezTo>
                    <a:cubicBezTo>
                      <a:pt x="34" y="54"/>
                      <a:pt x="0" y="46"/>
                      <a:pt x="0" y="36"/>
                    </a:cubicBezTo>
                    <a:cubicBezTo>
                      <a:pt x="0" y="36"/>
                      <a:pt x="0" y="36"/>
                      <a:pt x="0" y="36"/>
                    </a:cubicBezTo>
                    <a:lnTo>
                      <a:pt x="0" y="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
              <p:cNvSpPr>
                <a:spLocks/>
              </p:cNvSpPr>
              <p:nvPr/>
            </p:nvSpPr>
            <p:spPr bwMode="auto">
              <a:xfrm>
                <a:off x="3198813" y="881063"/>
                <a:ext cx="344488" cy="115888"/>
              </a:xfrm>
              <a:custGeom>
                <a:avLst/>
                <a:gdLst/>
                <a:ahLst/>
                <a:cxnLst>
                  <a:cxn ang="0">
                    <a:pos x="0" y="0"/>
                  </a:cxn>
                  <a:cxn ang="0">
                    <a:pos x="75" y="17"/>
                  </a:cxn>
                  <a:cxn ang="0">
                    <a:pos x="151" y="0"/>
                  </a:cxn>
                  <a:cxn ang="0">
                    <a:pos x="151" y="0"/>
                  </a:cxn>
                  <a:cxn ang="0">
                    <a:pos x="151" y="34"/>
                  </a:cxn>
                  <a:cxn ang="0">
                    <a:pos x="151" y="34"/>
                  </a:cxn>
                  <a:cxn ang="0">
                    <a:pos x="75" y="51"/>
                  </a:cxn>
                  <a:cxn ang="0">
                    <a:pos x="0" y="34"/>
                  </a:cxn>
                  <a:cxn ang="0">
                    <a:pos x="0" y="34"/>
                  </a:cxn>
                  <a:cxn ang="0">
                    <a:pos x="0" y="0"/>
                  </a:cxn>
                </a:cxnLst>
                <a:rect l="0" t="0" r="r" b="b"/>
                <a:pathLst>
                  <a:path w="151" h="51">
                    <a:moveTo>
                      <a:pt x="0" y="0"/>
                    </a:moveTo>
                    <a:cubicBezTo>
                      <a:pt x="0" y="9"/>
                      <a:pt x="34" y="17"/>
                      <a:pt x="75" y="17"/>
                    </a:cubicBezTo>
                    <a:cubicBezTo>
                      <a:pt x="117" y="17"/>
                      <a:pt x="151" y="9"/>
                      <a:pt x="151" y="0"/>
                    </a:cubicBezTo>
                    <a:cubicBezTo>
                      <a:pt x="151" y="0"/>
                      <a:pt x="151" y="0"/>
                      <a:pt x="151" y="0"/>
                    </a:cubicBezTo>
                    <a:cubicBezTo>
                      <a:pt x="151" y="34"/>
                      <a:pt x="151" y="34"/>
                      <a:pt x="151" y="34"/>
                    </a:cubicBezTo>
                    <a:cubicBezTo>
                      <a:pt x="151" y="34"/>
                      <a:pt x="151" y="34"/>
                      <a:pt x="151" y="34"/>
                    </a:cubicBezTo>
                    <a:cubicBezTo>
                      <a:pt x="151" y="44"/>
                      <a:pt x="117" y="51"/>
                      <a:pt x="75" y="51"/>
                    </a:cubicBezTo>
                    <a:cubicBezTo>
                      <a:pt x="34" y="51"/>
                      <a:pt x="0" y="44"/>
                      <a:pt x="0" y="34"/>
                    </a:cubicBezTo>
                    <a:cubicBezTo>
                      <a:pt x="0" y="34"/>
                      <a:pt x="0" y="34"/>
                      <a:pt x="0" y="34"/>
                    </a:cubicBezTo>
                    <a:lnTo>
                      <a:pt x="0" y="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7"/>
              <p:cNvSpPr>
                <a:spLocks/>
              </p:cNvSpPr>
              <p:nvPr/>
            </p:nvSpPr>
            <p:spPr bwMode="auto">
              <a:xfrm>
                <a:off x="3198813" y="776288"/>
                <a:ext cx="344488" cy="117475"/>
              </a:xfrm>
              <a:custGeom>
                <a:avLst/>
                <a:gdLst/>
                <a:ahLst/>
                <a:cxnLst>
                  <a:cxn ang="0">
                    <a:pos x="0" y="0"/>
                  </a:cxn>
                  <a:cxn ang="0">
                    <a:pos x="75" y="18"/>
                  </a:cxn>
                  <a:cxn ang="0">
                    <a:pos x="151" y="0"/>
                  </a:cxn>
                  <a:cxn ang="0">
                    <a:pos x="151" y="0"/>
                  </a:cxn>
                  <a:cxn ang="0">
                    <a:pos x="151" y="35"/>
                  </a:cxn>
                  <a:cxn ang="0">
                    <a:pos x="151" y="35"/>
                  </a:cxn>
                  <a:cxn ang="0">
                    <a:pos x="75" y="52"/>
                  </a:cxn>
                  <a:cxn ang="0">
                    <a:pos x="0" y="35"/>
                  </a:cxn>
                  <a:cxn ang="0">
                    <a:pos x="0" y="35"/>
                  </a:cxn>
                  <a:cxn ang="0">
                    <a:pos x="0" y="0"/>
                  </a:cxn>
                </a:cxnLst>
                <a:rect l="0" t="0" r="r" b="b"/>
                <a:pathLst>
                  <a:path w="151" h="52">
                    <a:moveTo>
                      <a:pt x="0" y="0"/>
                    </a:moveTo>
                    <a:cubicBezTo>
                      <a:pt x="0" y="10"/>
                      <a:pt x="34" y="18"/>
                      <a:pt x="75" y="18"/>
                    </a:cubicBezTo>
                    <a:cubicBezTo>
                      <a:pt x="117" y="18"/>
                      <a:pt x="151" y="10"/>
                      <a:pt x="151" y="0"/>
                    </a:cubicBezTo>
                    <a:cubicBezTo>
                      <a:pt x="151" y="0"/>
                      <a:pt x="151" y="0"/>
                      <a:pt x="151" y="0"/>
                    </a:cubicBezTo>
                    <a:cubicBezTo>
                      <a:pt x="151" y="35"/>
                      <a:pt x="151" y="35"/>
                      <a:pt x="151" y="35"/>
                    </a:cubicBezTo>
                    <a:cubicBezTo>
                      <a:pt x="151" y="35"/>
                      <a:pt x="151" y="35"/>
                      <a:pt x="151" y="35"/>
                    </a:cubicBezTo>
                    <a:cubicBezTo>
                      <a:pt x="151" y="45"/>
                      <a:pt x="117" y="52"/>
                      <a:pt x="75" y="52"/>
                    </a:cubicBezTo>
                    <a:cubicBezTo>
                      <a:pt x="34" y="52"/>
                      <a:pt x="0" y="45"/>
                      <a:pt x="0" y="35"/>
                    </a:cubicBezTo>
                    <a:cubicBezTo>
                      <a:pt x="0" y="35"/>
                      <a:pt x="0" y="35"/>
                      <a:pt x="0" y="35"/>
                    </a:cubicBezTo>
                    <a:lnTo>
                      <a:pt x="0" y="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Oval 8"/>
              <p:cNvSpPr>
                <a:spLocks noChangeArrowheads="1"/>
              </p:cNvSpPr>
              <p:nvPr/>
            </p:nvSpPr>
            <p:spPr bwMode="auto">
              <a:xfrm>
                <a:off x="3208338" y="738188"/>
                <a:ext cx="327025" cy="60325"/>
              </a:xfrm>
              <a:prstGeom prst="ellipse">
                <a:avLst/>
              </a:pr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 name="Group 262"/>
            <p:cNvGrpSpPr/>
            <p:nvPr/>
          </p:nvGrpSpPr>
          <p:grpSpPr>
            <a:xfrm>
              <a:off x="2652506" y="3301576"/>
              <a:ext cx="138465" cy="82380"/>
              <a:chOff x="1916723" y="3949700"/>
              <a:chExt cx="849923" cy="710223"/>
            </a:xfrm>
          </p:grpSpPr>
          <p:sp>
            <p:nvSpPr>
              <p:cNvPr id="79" name="Rectangle 78"/>
              <p:cNvSpPr/>
              <p:nvPr/>
            </p:nvSpPr>
            <p:spPr>
              <a:xfrm>
                <a:off x="1916723" y="4299438"/>
                <a:ext cx="175846" cy="36048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133600" y="4146550"/>
                <a:ext cx="175846" cy="51337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2362200" y="3949700"/>
                <a:ext cx="175846" cy="71022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2590800" y="4216400"/>
                <a:ext cx="175846" cy="44352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 name="Group 282"/>
            <p:cNvGrpSpPr/>
            <p:nvPr/>
          </p:nvGrpSpPr>
          <p:grpSpPr>
            <a:xfrm>
              <a:off x="2441676" y="3394282"/>
              <a:ext cx="332416" cy="151187"/>
              <a:chOff x="6152370" y="3698226"/>
              <a:chExt cx="1474445" cy="900208"/>
            </a:xfrm>
          </p:grpSpPr>
          <p:cxnSp>
            <p:nvCxnSpPr>
              <p:cNvPr id="76" name="Straight Arrow Connector 75"/>
              <p:cNvCxnSpPr>
                <a:endCxn id="82" idx="2"/>
              </p:cNvCxnSpPr>
              <p:nvPr/>
            </p:nvCxnSpPr>
            <p:spPr>
              <a:xfrm flipV="1">
                <a:off x="7072053" y="3698226"/>
                <a:ext cx="554762" cy="614787"/>
              </a:xfrm>
              <a:prstGeom prst="straightConnector1">
                <a:avLst/>
              </a:prstGeom>
              <a:ln w="28575" cap="rnd"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flipV="1">
                <a:off x="6633353" y="4260158"/>
                <a:ext cx="433417" cy="58141"/>
              </a:xfrm>
              <a:prstGeom prst="line">
                <a:avLst/>
              </a:prstGeom>
              <a:ln w="28575" cap="rnd"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6152370" y="4265444"/>
                <a:ext cx="470412" cy="332990"/>
              </a:xfrm>
              <a:prstGeom prst="line">
                <a:avLst/>
              </a:prstGeom>
              <a:ln w="28575" cap="rnd"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302"/>
            <p:cNvGrpSpPr/>
            <p:nvPr/>
          </p:nvGrpSpPr>
          <p:grpSpPr>
            <a:xfrm>
              <a:off x="2687838" y="3485730"/>
              <a:ext cx="260685" cy="253215"/>
              <a:chOff x="9144000" y="375016"/>
              <a:chExt cx="3389152" cy="3292022"/>
            </a:xfrm>
          </p:grpSpPr>
          <p:sp>
            <p:nvSpPr>
              <p:cNvPr id="74" name="Freeform 24"/>
              <p:cNvSpPr>
                <a:spLocks/>
              </p:cNvSpPr>
              <p:nvPr/>
            </p:nvSpPr>
            <p:spPr bwMode="auto">
              <a:xfrm>
                <a:off x="9144000" y="2326722"/>
                <a:ext cx="3389152" cy="1340316"/>
              </a:xfrm>
              <a:custGeom>
                <a:avLst/>
                <a:gdLst/>
                <a:ahLst/>
                <a:cxnLst>
                  <a:cxn ang="0">
                    <a:pos x="256" y="5"/>
                  </a:cxn>
                  <a:cxn ang="0">
                    <a:pos x="63" y="5"/>
                  </a:cxn>
                  <a:cxn ang="0">
                    <a:pos x="55" y="5"/>
                  </a:cxn>
                  <a:cxn ang="0">
                    <a:pos x="13" y="5"/>
                  </a:cxn>
                  <a:cxn ang="0">
                    <a:pos x="13" y="46"/>
                  </a:cxn>
                  <a:cxn ang="0">
                    <a:pos x="13" y="79"/>
                  </a:cxn>
                  <a:cxn ang="0">
                    <a:pos x="13" y="157"/>
                  </a:cxn>
                  <a:cxn ang="0">
                    <a:pos x="55" y="190"/>
                  </a:cxn>
                  <a:cxn ang="0">
                    <a:pos x="213" y="190"/>
                  </a:cxn>
                  <a:cxn ang="0">
                    <a:pos x="256" y="190"/>
                  </a:cxn>
                  <a:cxn ang="0">
                    <a:pos x="290" y="190"/>
                  </a:cxn>
                  <a:cxn ang="0">
                    <a:pos x="290" y="157"/>
                  </a:cxn>
                  <a:cxn ang="0">
                    <a:pos x="290" y="93"/>
                  </a:cxn>
                  <a:cxn ang="0">
                    <a:pos x="290" y="46"/>
                  </a:cxn>
                  <a:cxn ang="0">
                    <a:pos x="256" y="5"/>
                  </a:cxn>
                </a:cxnLst>
                <a:rect l="0" t="0" r="r" b="b"/>
                <a:pathLst>
                  <a:path w="320" h="190">
                    <a:moveTo>
                      <a:pt x="256" y="5"/>
                    </a:moveTo>
                    <a:cubicBezTo>
                      <a:pt x="0" y="5"/>
                      <a:pt x="63" y="5"/>
                      <a:pt x="63" y="5"/>
                    </a:cubicBezTo>
                    <a:cubicBezTo>
                      <a:pt x="12" y="5"/>
                      <a:pt x="55" y="5"/>
                      <a:pt x="55" y="5"/>
                    </a:cubicBezTo>
                    <a:cubicBezTo>
                      <a:pt x="13" y="5"/>
                      <a:pt x="13" y="5"/>
                      <a:pt x="13" y="5"/>
                    </a:cubicBezTo>
                    <a:cubicBezTo>
                      <a:pt x="13" y="46"/>
                      <a:pt x="13" y="46"/>
                      <a:pt x="13" y="46"/>
                    </a:cubicBezTo>
                    <a:cubicBezTo>
                      <a:pt x="13" y="112"/>
                      <a:pt x="13" y="79"/>
                      <a:pt x="13" y="79"/>
                    </a:cubicBezTo>
                    <a:cubicBezTo>
                      <a:pt x="13" y="182"/>
                      <a:pt x="13" y="157"/>
                      <a:pt x="13" y="157"/>
                    </a:cubicBezTo>
                    <a:cubicBezTo>
                      <a:pt x="13" y="174"/>
                      <a:pt x="30" y="190"/>
                      <a:pt x="55" y="190"/>
                    </a:cubicBezTo>
                    <a:cubicBezTo>
                      <a:pt x="320" y="190"/>
                      <a:pt x="213" y="190"/>
                      <a:pt x="213" y="190"/>
                    </a:cubicBezTo>
                    <a:cubicBezTo>
                      <a:pt x="256" y="190"/>
                      <a:pt x="256" y="190"/>
                      <a:pt x="256" y="190"/>
                    </a:cubicBezTo>
                    <a:cubicBezTo>
                      <a:pt x="290" y="190"/>
                      <a:pt x="290" y="190"/>
                      <a:pt x="290" y="190"/>
                    </a:cubicBezTo>
                    <a:cubicBezTo>
                      <a:pt x="290" y="157"/>
                      <a:pt x="290" y="157"/>
                      <a:pt x="290" y="157"/>
                    </a:cubicBezTo>
                    <a:cubicBezTo>
                      <a:pt x="290" y="65"/>
                      <a:pt x="290" y="93"/>
                      <a:pt x="290" y="93"/>
                    </a:cubicBezTo>
                    <a:cubicBezTo>
                      <a:pt x="290" y="0"/>
                      <a:pt x="290" y="46"/>
                      <a:pt x="290" y="46"/>
                    </a:cubicBezTo>
                    <a:cubicBezTo>
                      <a:pt x="290" y="21"/>
                      <a:pt x="273" y="5"/>
                      <a:pt x="256" y="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4"/>
              <p:cNvSpPr>
                <a:spLocks/>
              </p:cNvSpPr>
              <p:nvPr/>
            </p:nvSpPr>
            <p:spPr bwMode="auto">
              <a:xfrm rot="21282589">
                <a:off x="9792717" y="375016"/>
                <a:ext cx="1797040" cy="1845180"/>
              </a:xfrm>
              <a:custGeom>
                <a:avLst/>
                <a:gdLst/>
                <a:ahLst/>
                <a:cxnLst>
                  <a:cxn ang="0">
                    <a:pos x="2" y="34"/>
                  </a:cxn>
                  <a:cxn ang="0">
                    <a:pos x="38" y="1"/>
                  </a:cxn>
                  <a:cxn ang="0">
                    <a:pos x="69" y="39"/>
                  </a:cxn>
                  <a:cxn ang="0">
                    <a:pos x="33" y="72"/>
                  </a:cxn>
                  <a:cxn ang="0">
                    <a:pos x="2" y="34"/>
                  </a:cxn>
                </a:cxnLst>
                <a:rect l="0" t="0" r="r" b="b"/>
                <a:pathLst>
                  <a:path w="71" h="73">
                    <a:moveTo>
                      <a:pt x="2" y="34"/>
                    </a:moveTo>
                    <a:cubicBezTo>
                      <a:pt x="4" y="9"/>
                      <a:pt x="15" y="0"/>
                      <a:pt x="38" y="1"/>
                    </a:cubicBezTo>
                    <a:cubicBezTo>
                      <a:pt x="62" y="3"/>
                      <a:pt x="71" y="14"/>
                      <a:pt x="69" y="39"/>
                    </a:cubicBezTo>
                    <a:cubicBezTo>
                      <a:pt x="67" y="64"/>
                      <a:pt x="56" y="73"/>
                      <a:pt x="33" y="72"/>
                    </a:cubicBezTo>
                    <a:cubicBezTo>
                      <a:pt x="9" y="70"/>
                      <a:pt x="0" y="59"/>
                      <a:pt x="2" y="34"/>
                    </a:cubicBezTo>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Round Diagonal Corner Rectangle 1"/>
            <p:cNvSpPr/>
            <p:nvPr/>
          </p:nvSpPr>
          <p:spPr>
            <a:xfrm flipH="1">
              <a:off x="2425878" y="3277054"/>
              <a:ext cx="402336" cy="314559"/>
            </a:xfrm>
            <a:prstGeom prst="round2DiagRect">
              <a:avLst>
                <a:gd name="adj1" fmla="val 10348"/>
                <a:gd name="adj2" fmla="val 0"/>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10" name="Straight Connector 9"/>
            <p:cNvCxnSpPr/>
            <p:nvPr/>
          </p:nvCxnSpPr>
          <p:spPr>
            <a:xfrm flipH="1">
              <a:off x="2430148" y="3397276"/>
              <a:ext cx="402336" cy="0"/>
            </a:xfrm>
            <a:prstGeom prst="line">
              <a:avLst/>
            </a:prstGeom>
            <a:ln w="1905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631316" y="3273636"/>
              <a:ext cx="0" cy="137160"/>
            </a:xfrm>
            <a:prstGeom prst="line">
              <a:avLst/>
            </a:prstGeom>
            <a:ln w="190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2514864" y="1701939"/>
            <a:ext cx="731290" cy="261610"/>
          </a:xfrm>
          <a:prstGeom prst="rect">
            <a:avLst/>
          </a:prstGeom>
          <a:noFill/>
        </p:spPr>
        <p:txBody>
          <a:bodyPr wrap="none" rtlCol="0">
            <a:spAutoFit/>
          </a:bodyPr>
          <a:lstStyle/>
          <a:p>
            <a:pPr marL="0" defTabSz="430213">
              <a:spcAft>
                <a:spcPts val="400"/>
              </a:spcAft>
              <a:buSzPct val="100000"/>
            </a:pPr>
            <a:r>
              <a:rPr lang="en-US" sz="1100" dirty="0" smtClean="0">
                <a:latin typeface="HP Simplified" pitchFamily="34" charset="0"/>
                <a:cs typeface="HP Simplified" pitchFamily="34" charset="0"/>
              </a:rPr>
              <a:t>Desktops</a:t>
            </a:r>
          </a:p>
        </p:txBody>
      </p:sp>
      <p:sp>
        <p:nvSpPr>
          <p:cNvPr id="166" name="TextBox 165"/>
          <p:cNvSpPr txBox="1"/>
          <p:nvPr/>
        </p:nvSpPr>
        <p:spPr>
          <a:xfrm>
            <a:off x="2514864" y="2578733"/>
            <a:ext cx="982961" cy="261610"/>
          </a:xfrm>
          <a:prstGeom prst="rect">
            <a:avLst/>
          </a:prstGeom>
          <a:noFill/>
        </p:spPr>
        <p:txBody>
          <a:bodyPr wrap="none" rtlCol="0">
            <a:spAutoFit/>
          </a:bodyPr>
          <a:lstStyle/>
          <a:p>
            <a:pPr marL="0" defTabSz="430213">
              <a:spcAft>
                <a:spcPts val="400"/>
              </a:spcAft>
              <a:buSzPct val="100000"/>
            </a:pPr>
            <a:r>
              <a:rPr lang="en-US" sz="1100" dirty="0" smtClean="0">
                <a:latin typeface="HP Simplified" pitchFamily="34" charset="0"/>
                <a:cs typeface="HP Simplified" pitchFamily="34" charset="0"/>
              </a:rPr>
              <a:t>Access switch</a:t>
            </a:r>
          </a:p>
        </p:txBody>
      </p:sp>
      <p:grpSp>
        <p:nvGrpSpPr>
          <p:cNvPr id="14" name="Group 13"/>
          <p:cNvGrpSpPr/>
          <p:nvPr/>
        </p:nvGrpSpPr>
        <p:grpSpPr>
          <a:xfrm>
            <a:off x="615075" y="1581484"/>
            <a:ext cx="1780427" cy="502520"/>
            <a:chOff x="615075" y="1581484"/>
            <a:chExt cx="1780427" cy="502520"/>
          </a:xfrm>
        </p:grpSpPr>
        <p:pic>
          <p:nvPicPr>
            <p:cNvPr id="1027" name="Picture 3"/>
            <p:cNvPicPr>
              <a:picLocks noChangeAspect="1" noChangeArrowheads="1"/>
            </p:cNvPicPr>
            <p:nvPr/>
          </p:nvPicPr>
          <p:blipFill rotWithShape="1">
            <a:blip r:embed="rId3" cstate="screen">
              <a:grayscl/>
              <a:extLst>
                <a:ext uri="{28A0092B-C50C-407E-A947-70E740481C1C}">
                  <a14:useLocalDpi xmlns:a14="http://schemas.microsoft.com/office/drawing/2010/main"/>
                </a:ext>
              </a:extLst>
            </a:blip>
            <a:srcRect/>
            <a:stretch/>
          </p:blipFill>
          <p:spPr bwMode="auto">
            <a:xfrm>
              <a:off x="615075" y="1581485"/>
              <a:ext cx="567986" cy="502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rotWithShape="1">
            <a:blip r:embed="rId3" cstate="screen">
              <a:grayscl/>
              <a:extLst>
                <a:ext uri="{28A0092B-C50C-407E-A947-70E740481C1C}">
                  <a14:useLocalDpi xmlns:a14="http://schemas.microsoft.com/office/drawing/2010/main"/>
                </a:ext>
              </a:extLst>
            </a:blip>
            <a:srcRect/>
            <a:stretch/>
          </p:blipFill>
          <p:spPr bwMode="auto">
            <a:xfrm>
              <a:off x="1214281" y="1581485"/>
              <a:ext cx="567986" cy="502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
            <p:cNvPicPr>
              <a:picLocks noChangeAspect="1" noChangeArrowheads="1"/>
            </p:cNvPicPr>
            <p:nvPr/>
          </p:nvPicPr>
          <p:blipFill rotWithShape="1">
            <a:blip r:embed="rId4" cstate="screen">
              <a:grayscl/>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a:ext>
              </a:extLst>
            </a:blip>
            <a:srcRect/>
            <a:stretch/>
          </p:blipFill>
          <p:spPr bwMode="auto">
            <a:xfrm>
              <a:off x="1827445" y="1581484"/>
              <a:ext cx="568057" cy="502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7" name="TextBox 166"/>
          <p:cNvSpPr txBox="1"/>
          <p:nvPr/>
        </p:nvSpPr>
        <p:spPr>
          <a:xfrm>
            <a:off x="2514864" y="3945962"/>
            <a:ext cx="1079142" cy="600164"/>
          </a:xfrm>
          <a:prstGeom prst="rect">
            <a:avLst/>
          </a:prstGeom>
          <a:noFill/>
        </p:spPr>
        <p:txBody>
          <a:bodyPr wrap="none" rtlCol="0">
            <a:spAutoFit/>
          </a:bodyPr>
          <a:lstStyle/>
          <a:p>
            <a:pPr marL="0" defTabSz="430213">
              <a:spcAft>
                <a:spcPts val="400"/>
              </a:spcAft>
              <a:buSzPct val="100000"/>
            </a:pPr>
            <a:r>
              <a:rPr lang="en-US" sz="1100" dirty="0" smtClean="0">
                <a:latin typeface="HP Simplified" pitchFamily="34" charset="0"/>
                <a:cs typeface="HP Simplified" pitchFamily="34" charset="0"/>
              </a:rPr>
              <a:t>Wired Network </a:t>
            </a:r>
            <a:br>
              <a:rPr lang="en-US" sz="1100" dirty="0" smtClean="0">
                <a:latin typeface="HP Simplified" pitchFamily="34" charset="0"/>
                <a:cs typeface="HP Simplified" pitchFamily="34" charset="0"/>
              </a:rPr>
            </a:br>
            <a:r>
              <a:rPr lang="en-US" sz="1100" dirty="0" smtClean="0">
                <a:latin typeface="HP Simplified" pitchFamily="34" charset="0"/>
                <a:cs typeface="HP Simplified" pitchFamily="34" charset="0"/>
              </a:rPr>
              <a:t>Management </a:t>
            </a:r>
            <a:br>
              <a:rPr lang="en-US" sz="1100" dirty="0" smtClean="0">
                <a:latin typeface="HP Simplified" pitchFamily="34" charset="0"/>
                <a:cs typeface="HP Simplified" pitchFamily="34" charset="0"/>
              </a:rPr>
            </a:br>
            <a:r>
              <a:rPr lang="en-US" sz="1100" dirty="0" smtClean="0">
                <a:latin typeface="HP Simplified" pitchFamily="34" charset="0"/>
                <a:cs typeface="HP Simplified" pitchFamily="34" charset="0"/>
              </a:rPr>
              <a:t>Application(s)</a:t>
            </a:r>
          </a:p>
        </p:txBody>
      </p:sp>
      <p:grpSp>
        <p:nvGrpSpPr>
          <p:cNvPr id="99" name="Group 98"/>
          <p:cNvGrpSpPr/>
          <p:nvPr/>
        </p:nvGrpSpPr>
        <p:grpSpPr>
          <a:xfrm>
            <a:off x="6184947" y="3852916"/>
            <a:ext cx="704088" cy="649224"/>
            <a:chOff x="2425878" y="3273636"/>
            <a:chExt cx="522645" cy="465309"/>
          </a:xfrm>
        </p:grpSpPr>
        <p:sp>
          <p:nvSpPr>
            <p:cNvPr id="152" name="Rectangle 151"/>
            <p:cNvSpPr/>
            <p:nvPr/>
          </p:nvSpPr>
          <p:spPr>
            <a:xfrm>
              <a:off x="2458101" y="3294011"/>
              <a:ext cx="162653" cy="9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ectangle 171"/>
            <p:cNvSpPr/>
            <p:nvPr/>
          </p:nvSpPr>
          <p:spPr>
            <a:xfrm>
              <a:off x="2638879" y="3294011"/>
              <a:ext cx="162653" cy="9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3" name="Group 244"/>
            <p:cNvGrpSpPr/>
            <p:nvPr/>
          </p:nvGrpSpPr>
          <p:grpSpPr>
            <a:xfrm>
              <a:off x="2500298" y="3305349"/>
              <a:ext cx="77665" cy="81244"/>
              <a:chOff x="3198813" y="738188"/>
              <a:chExt cx="344488" cy="360363"/>
            </a:xfrm>
          </p:grpSpPr>
          <p:sp>
            <p:nvSpPr>
              <p:cNvPr id="189" name="Freeform 5"/>
              <p:cNvSpPr>
                <a:spLocks/>
              </p:cNvSpPr>
              <p:nvPr/>
            </p:nvSpPr>
            <p:spPr bwMode="auto">
              <a:xfrm>
                <a:off x="3198813" y="976313"/>
                <a:ext cx="344488" cy="122238"/>
              </a:xfrm>
              <a:custGeom>
                <a:avLst/>
                <a:gdLst/>
                <a:ahLst/>
                <a:cxnLst>
                  <a:cxn ang="0">
                    <a:pos x="0" y="0"/>
                  </a:cxn>
                  <a:cxn ang="0">
                    <a:pos x="75" y="18"/>
                  </a:cxn>
                  <a:cxn ang="0">
                    <a:pos x="151" y="0"/>
                  </a:cxn>
                  <a:cxn ang="0">
                    <a:pos x="151" y="0"/>
                  </a:cxn>
                  <a:cxn ang="0">
                    <a:pos x="151" y="36"/>
                  </a:cxn>
                  <a:cxn ang="0">
                    <a:pos x="151" y="36"/>
                  </a:cxn>
                  <a:cxn ang="0">
                    <a:pos x="75" y="54"/>
                  </a:cxn>
                  <a:cxn ang="0">
                    <a:pos x="0" y="36"/>
                  </a:cxn>
                  <a:cxn ang="0">
                    <a:pos x="0" y="36"/>
                  </a:cxn>
                  <a:cxn ang="0">
                    <a:pos x="0" y="0"/>
                  </a:cxn>
                </a:cxnLst>
                <a:rect l="0" t="0" r="r" b="b"/>
                <a:pathLst>
                  <a:path w="151" h="54">
                    <a:moveTo>
                      <a:pt x="0" y="0"/>
                    </a:moveTo>
                    <a:cubicBezTo>
                      <a:pt x="0" y="10"/>
                      <a:pt x="34" y="18"/>
                      <a:pt x="75" y="18"/>
                    </a:cubicBezTo>
                    <a:cubicBezTo>
                      <a:pt x="117" y="18"/>
                      <a:pt x="151" y="10"/>
                      <a:pt x="151" y="0"/>
                    </a:cubicBezTo>
                    <a:cubicBezTo>
                      <a:pt x="151" y="0"/>
                      <a:pt x="151" y="0"/>
                      <a:pt x="151" y="0"/>
                    </a:cubicBezTo>
                    <a:cubicBezTo>
                      <a:pt x="151" y="36"/>
                      <a:pt x="151" y="36"/>
                      <a:pt x="151" y="36"/>
                    </a:cubicBezTo>
                    <a:cubicBezTo>
                      <a:pt x="151" y="36"/>
                      <a:pt x="151" y="36"/>
                      <a:pt x="151" y="36"/>
                    </a:cubicBezTo>
                    <a:cubicBezTo>
                      <a:pt x="151" y="46"/>
                      <a:pt x="117" y="54"/>
                      <a:pt x="75" y="54"/>
                    </a:cubicBezTo>
                    <a:cubicBezTo>
                      <a:pt x="34" y="54"/>
                      <a:pt x="0" y="46"/>
                      <a:pt x="0" y="36"/>
                    </a:cubicBezTo>
                    <a:cubicBezTo>
                      <a:pt x="0" y="36"/>
                      <a:pt x="0" y="36"/>
                      <a:pt x="0" y="36"/>
                    </a:cubicBezTo>
                    <a:lnTo>
                      <a:pt x="0" y="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6"/>
              <p:cNvSpPr>
                <a:spLocks/>
              </p:cNvSpPr>
              <p:nvPr/>
            </p:nvSpPr>
            <p:spPr bwMode="auto">
              <a:xfrm>
                <a:off x="3198813" y="881063"/>
                <a:ext cx="344488" cy="115888"/>
              </a:xfrm>
              <a:custGeom>
                <a:avLst/>
                <a:gdLst/>
                <a:ahLst/>
                <a:cxnLst>
                  <a:cxn ang="0">
                    <a:pos x="0" y="0"/>
                  </a:cxn>
                  <a:cxn ang="0">
                    <a:pos x="75" y="17"/>
                  </a:cxn>
                  <a:cxn ang="0">
                    <a:pos x="151" y="0"/>
                  </a:cxn>
                  <a:cxn ang="0">
                    <a:pos x="151" y="0"/>
                  </a:cxn>
                  <a:cxn ang="0">
                    <a:pos x="151" y="34"/>
                  </a:cxn>
                  <a:cxn ang="0">
                    <a:pos x="151" y="34"/>
                  </a:cxn>
                  <a:cxn ang="0">
                    <a:pos x="75" y="51"/>
                  </a:cxn>
                  <a:cxn ang="0">
                    <a:pos x="0" y="34"/>
                  </a:cxn>
                  <a:cxn ang="0">
                    <a:pos x="0" y="34"/>
                  </a:cxn>
                  <a:cxn ang="0">
                    <a:pos x="0" y="0"/>
                  </a:cxn>
                </a:cxnLst>
                <a:rect l="0" t="0" r="r" b="b"/>
                <a:pathLst>
                  <a:path w="151" h="51">
                    <a:moveTo>
                      <a:pt x="0" y="0"/>
                    </a:moveTo>
                    <a:cubicBezTo>
                      <a:pt x="0" y="9"/>
                      <a:pt x="34" y="17"/>
                      <a:pt x="75" y="17"/>
                    </a:cubicBezTo>
                    <a:cubicBezTo>
                      <a:pt x="117" y="17"/>
                      <a:pt x="151" y="9"/>
                      <a:pt x="151" y="0"/>
                    </a:cubicBezTo>
                    <a:cubicBezTo>
                      <a:pt x="151" y="0"/>
                      <a:pt x="151" y="0"/>
                      <a:pt x="151" y="0"/>
                    </a:cubicBezTo>
                    <a:cubicBezTo>
                      <a:pt x="151" y="34"/>
                      <a:pt x="151" y="34"/>
                      <a:pt x="151" y="34"/>
                    </a:cubicBezTo>
                    <a:cubicBezTo>
                      <a:pt x="151" y="34"/>
                      <a:pt x="151" y="34"/>
                      <a:pt x="151" y="34"/>
                    </a:cubicBezTo>
                    <a:cubicBezTo>
                      <a:pt x="151" y="44"/>
                      <a:pt x="117" y="51"/>
                      <a:pt x="75" y="51"/>
                    </a:cubicBezTo>
                    <a:cubicBezTo>
                      <a:pt x="34" y="51"/>
                      <a:pt x="0" y="44"/>
                      <a:pt x="0" y="34"/>
                    </a:cubicBezTo>
                    <a:cubicBezTo>
                      <a:pt x="0" y="34"/>
                      <a:pt x="0" y="34"/>
                      <a:pt x="0" y="34"/>
                    </a:cubicBezTo>
                    <a:lnTo>
                      <a:pt x="0" y="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
              <p:cNvSpPr>
                <a:spLocks/>
              </p:cNvSpPr>
              <p:nvPr/>
            </p:nvSpPr>
            <p:spPr bwMode="auto">
              <a:xfrm>
                <a:off x="3198813" y="776288"/>
                <a:ext cx="344488" cy="117475"/>
              </a:xfrm>
              <a:custGeom>
                <a:avLst/>
                <a:gdLst/>
                <a:ahLst/>
                <a:cxnLst>
                  <a:cxn ang="0">
                    <a:pos x="0" y="0"/>
                  </a:cxn>
                  <a:cxn ang="0">
                    <a:pos x="75" y="18"/>
                  </a:cxn>
                  <a:cxn ang="0">
                    <a:pos x="151" y="0"/>
                  </a:cxn>
                  <a:cxn ang="0">
                    <a:pos x="151" y="0"/>
                  </a:cxn>
                  <a:cxn ang="0">
                    <a:pos x="151" y="35"/>
                  </a:cxn>
                  <a:cxn ang="0">
                    <a:pos x="151" y="35"/>
                  </a:cxn>
                  <a:cxn ang="0">
                    <a:pos x="75" y="52"/>
                  </a:cxn>
                  <a:cxn ang="0">
                    <a:pos x="0" y="35"/>
                  </a:cxn>
                  <a:cxn ang="0">
                    <a:pos x="0" y="35"/>
                  </a:cxn>
                  <a:cxn ang="0">
                    <a:pos x="0" y="0"/>
                  </a:cxn>
                </a:cxnLst>
                <a:rect l="0" t="0" r="r" b="b"/>
                <a:pathLst>
                  <a:path w="151" h="52">
                    <a:moveTo>
                      <a:pt x="0" y="0"/>
                    </a:moveTo>
                    <a:cubicBezTo>
                      <a:pt x="0" y="10"/>
                      <a:pt x="34" y="18"/>
                      <a:pt x="75" y="18"/>
                    </a:cubicBezTo>
                    <a:cubicBezTo>
                      <a:pt x="117" y="18"/>
                      <a:pt x="151" y="10"/>
                      <a:pt x="151" y="0"/>
                    </a:cubicBezTo>
                    <a:cubicBezTo>
                      <a:pt x="151" y="0"/>
                      <a:pt x="151" y="0"/>
                      <a:pt x="151" y="0"/>
                    </a:cubicBezTo>
                    <a:cubicBezTo>
                      <a:pt x="151" y="35"/>
                      <a:pt x="151" y="35"/>
                      <a:pt x="151" y="35"/>
                    </a:cubicBezTo>
                    <a:cubicBezTo>
                      <a:pt x="151" y="35"/>
                      <a:pt x="151" y="35"/>
                      <a:pt x="151" y="35"/>
                    </a:cubicBezTo>
                    <a:cubicBezTo>
                      <a:pt x="151" y="45"/>
                      <a:pt x="117" y="52"/>
                      <a:pt x="75" y="52"/>
                    </a:cubicBezTo>
                    <a:cubicBezTo>
                      <a:pt x="34" y="52"/>
                      <a:pt x="0" y="45"/>
                      <a:pt x="0" y="35"/>
                    </a:cubicBezTo>
                    <a:cubicBezTo>
                      <a:pt x="0" y="35"/>
                      <a:pt x="0" y="35"/>
                      <a:pt x="0" y="35"/>
                    </a:cubicBezTo>
                    <a:lnTo>
                      <a:pt x="0" y="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Oval 8"/>
              <p:cNvSpPr>
                <a:spLocks noChangeArrowheads="1"/>
              </p:cNvSpPr>
              <p:nvPr/>
            </p:nvSpPr>
            <p:spPr bwMode="auto">
              <a:xfrm>
                <a:off x="3208338" y="738188"/>
                <a:ext cx="327025" cy="60325"/>
              </a:xfrm>
              <a:prstGeom prst="ellipse">
                <a:avLst/>
              </a:pr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4" name="Group 262"/>
            <p:cNvGrpSpPr/>
            <p:nvPr/>
          </p:nvGrpSpPr>
          <p:grpSpPr>
            <a:xfrm>
              <a:off x="2652506" y="3301576"/>
              <a:ext cx="138465" cy="82380"/>
              <a:chOff x="1916723" y="3949700"/>
              <a:chExt cx="849923" cy="710223"/>
            </a:xfrm>
          </p:grpSpPr>
          <p:sp>
            <p:nvSpPr>
              <p:cNvPr id="185" name="Rectangle 184"/>
              <p:cNvSpPr/>
              <p:nvPr/>
            </p:nvSpPr>
            <p:spPr>
              <a:xfrm>
                <a:off x="1916723" y="4299438"/>
                <a:ext cx="175846" cy="36048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Rectangle 185"/>
              <p:cNvSpPr/>
              <p:nvPr/>
            </p:nvSpPr>
            <p:spPr>
              <a:xfrm>
                <a:off x="2133600" y="4146550"/>
                <a:ext cx="175846" cy="51337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a:off x="2362200" y="3949700"/>
                <a:ext cx="175846" cy="71022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a:off x="2590800" y="4216400"/>
                <a:ext cx="175846" cy="44352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5" name="Group 282"/>
            <p:cNvGrpSpPr/>
            <p:nvPr/>
          </p:nvGrpSpPr>
          <p:grpSpPr>
            <a:xfrm>
              <a:off x="2441676" y="3394282"/>
              <a:ext cx="332416" cy="151187"/>
              <a:chOff x="6152370" y="3698226"/>
              <a:chExt cx="1474445" cy="900208"/>
            </a:xfrm>
          </p:grpSpPr>
          <p:cxnSp>
            <p:nvCxnSpPr>
              <p:cNvPr id="182" name="Straight Arrow Connector 181"/>
              <p:cNvCxnSpPr>
                <a:endCxn id="188" idx="2"/>
              </p:cNvCxnSpPr>
              <p:nvPr/>
            </p:nvCxnSpPr>
            <p:spPr>
              <a:xfrm flipV="1">
                <a:off x="7072053" y="3698226"/>
                <a:ext cx="554762" cy="614787"/>
              </a:xfrm>
              <a:prstGeom prst="straightConnector1">
                <a:avLst/>
              </a:prstGeom>
              <a:ln w="28575" cap="rnd"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H="1" flipV="1">
                <a:off x="6633353" y="4260158"/>
                <a:ext cx="433417" cy="58141"/>
              </a:xfrm>
              <a:prstGeom prst="line">
                <a:avLst/>
              </a:prstGeom>
              <a:ln w="28575" cap="rnd"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H="1">
                <a:off x="6152370" y="4265444"/>
                <a:ext cx="470412" cy="332990"/>
              </a:xfrm>
              <a:prstGeom prst="line">
                <a:avLst/>
              </a:prstGeom>
              <a:ln w="28575" cap="rnd"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76" name="Group 302"/>
            <p:cNvGrpSpPr/>
            <p:nvPr/>
          </p:nvGrpSpPr>
          <p:grpSpPr>
            <a:xfrm>
              <a:off x="2687838" y="3485730"/>
              <a:ext cx="260685" cy="253215"/>
              <a:chOff x="9144000" y="375016"/>
              <a:chExt cx="3389152" cy="3292021"/>
            </a:xfrm>
          </p:grpSpPr>
          <p:sp>
            <p:nvSpPr>
              <p:cNvPr id="180" name="Freeform 24"/>
              <p:cNvSpPr>
                <a:spLocks/>
              </p:cNvSpPr>
              <p:nvPr/>
            </p:nvSpPr>
            <p:spPr bwMode="auto">
              <a:xfrm>
                <a:off x="9144000" y="2326725"/>
                <a:ext cx="3389152" cy="1340312"/>
              </a:xfrm>
              <a:custGeom>
                <a:avLst/>
                <a:gdLst/>
                <a:ahLst/>
                <a:cxnLst>
                  <a:cxn ang="0">
                    <a:pos x="256" y="5"/>
                  </a:cxn>
                  <a:cxn ang="0">
                    <a:pos x="63" y="5"/>
                  </a:cxn>
                  <a:cxn ang="0">
                    <a:pos x="55" y="5"/>
                  </a:cxn>
                  <a:cxn ang="0">
                    <a:pos x="13" y="5"/>
                  </a:cxn>
                  <a:cxn ang="0">
                    <a:pos x="13" y="46"/>
                  </a:cxn>
                  <a:cxn ang="0">
                    <a:pos x="13" y="79"/>
                  </a:cxn>
                  <a:cxn ang="0">
                    <a:pos x="13" y="157"/>
                  </a:cxn>
                  <a:cxn ang="0">
                    <a:pos x="55" y="190"/>
                  </a:cxn>
                  <a:cxn ang="0">
                    <a:pos x="213" y="190"/>
                  </a:cxn>
                  <a:cxn ang="0">
                    <a:pos x="256" y="190"/>
                  </a:cxn>
                  <a:cxn ang="0">
                    <a:pos x="290" y="190"/>
                  </a:cxn>
                  <a:cxn ang="0">
                    <a:pos x="290" y="157"/>
                  </a:cxn>
                  <a:cxn ang="0">
                    <a:pos x="290" y="93"/>
                  </a:cxn>
                  <a:cxn ang="0">
                    <a:pos x="290" y="46"/>
                  </a:cxn>
                  <a:cxn ang="0">
                    <a:pos x="256" y="5"/>
                  </a:cxn>
                </a:cxnLst>
                <a:rect l="0" t="0" r="r" b="b"/>
                <a:pathLst>
                  <a:path w="320" h="190">
                    <a:moveTo>
                      <a:pt x="256" y="5"/>
                    </a:moveTo>
                    <a:cubicBezTo>
                      <a:pt x="0" y="5"/>
                      <a:pt x="63" y="5"/>
                      <a:pt x="63" y="5"/>
                    </a:cubicBezTo>
                    <a:cubicBezTo>
                      <a:pt x="12" y="5"/>
                      <a:pt x="55" y="5"/>
                      <a:pt x="55" y="5"/>
                    </a:cubicBezTo>
                    <a:cubicBezTo>
                      <a:pt x="13" y="5"/>
                      <a:pt x="13" y="5"/>
                      <a:pt x="13" y="5"/>
                    </a:cubicBezTo>
                    <a:cubicBezTo>
                      <a:pt x="13" y="46"/>
                      <a:pt x="13" y="46"/>
                      <a:pt x="13" y="46"/>
                    </a:cubicBezTo>
                    <a:cubicBezTo>
                      <a:pt x="13" y="112"/>
                      <a:pt x="13" y="79"/>
                      <a:pt x="13" y="79"/>
                    </a:cubicBezTo>
                    <a:cubicBezTo>
                      <a:pt x="13" y="182"/>
                      <a:pt x="13" y="157"/>
                      <a:pt x="13" y="157"/>
                    </a:cubicBezTo>
                    <a:cubicBezTo>
                      <a:pt x="13" y="174"/>
                      <a:pt x="30" y="190"/>
                      <a:pt x="55" y="190"/>
                    </a:cubicBezTo>
                    <a:cubicBezTo>
                      <a:pt x="320" y="190"/>
                      <a:pt x="213" y="190"/>
                      <a:pt x="213" y="190"/>
                    </a:cubicBezTo>
                    <a:cubicBezTo>
                      <a:pt x="256" y="190"/>
                      <a:pt x="256" y="190"/>
                      <a:pt x="256" y="190"/>
                    </a:cubicBezTo>
                    <a:cubicBezTo>
                      <a:pt x="290" y="190"/>
                      <a:pt x="290" y="190"/>
                      <a:pt x="290" y="190"/>
                    </a:cubicBezTo>
                    <a:cubicBezTo>
                      <a:pt x="290" y="157"/>
                      <a:pt x="290" y="157"/>
                      <a:pt x="290" y="157"/>
                    </a:cubicBezTo>
                    <a:cubicBezTo>
                      <a:pt x="290" y="65"/>
                      <a:pt x="290" y="93"/>
                      <a:pt x="290" y="93"/>
                    </a:cubicBezTo>
                    <a:cubicBezTo>
                      <a:pt x="290" y="0"/>
                      <a:pt x="290" y="46"/>
                      <a:pt x="290" y="46"/>
                    </a:cubicBezTo>
                    <a:cubicBezTo>
                      <a:pt x="290" y="21"/>
                      <a:pt x="273" y="5"/>
                      <a:pt x="256" y="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4"/>
              <p:cNvSpPr>
                <a:spLocks/>
              </p:cNvSpPr>
              <p:nvPr/>
            </p:nvSpPr>
            <p:spPr bwMode="auto">
              <a:xfrm rot="21282589">
                <a:off x="9792717" y="375016"/>
                <a:ext cx="1797040" cy="1845180"/>
              </a:xfrm>
              <a:custGeom>
                <a:avLst/>
                <a:gdLst/>
                <a:ahLst/>
                <a:cxnLst>
                  <a:cxn ang="0">
                    <a:pos x="2" y="34"/>
                  </a:cxn>
                  <a:cxn ang="0">
                    <a:pos x="38" y="1"/>
                  </a:cxn>
                  <a:cxn ang="0">
                    <a:pos x="69" y="39"/>
                  </a:cxn>
                  <a:cxn ang="0">
                    <a:pos x="33" y="72"/>
                  </a:cxn>
                  <a:cxn ang="0">
                    <a:pos x="2" y="34"/>
                  </a:cxn>
                </a:cxnLst>
                <a:rect l="0" t="0" r="r" b="b"/>
                <a:pathLst>
                  <a:path w="71" h="73">
                    <a:moveTo>
                      <a:pt x="2" y="34"/>
                    </a:moveTo>
                    <a:cubicBezTo>
                      <a:pt x="4" y="9"/>
                      <a:pt x="15" y="0"/>
                      <a:pt x="38" y="1"/>
                    </a:cubicBezTo>
                    <a:cubicBezTo>
                      <a:pt x="62" y="3"/>
                      <a:pt x="71" y="14"/>
                      <a:pt x="69" y="39"/>
                    </a:cubicBezTo>
                    <a:cubicBezTo>
                      <a:pt x="67" y="64"/>
                      <a:pt x="56" y="73"/>
                      <a:pt x="33" y="72"/>
                    </a:cubicBezTo>
                    <a:cubicBezTo>
                      <a:pt x="9" y="70"/>
                      <a:pt x="0" y="59"/>
                      <a:pt x="2" y="34"/>
                    </a:cubicBezTo>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77" name="Round Diagonal Corner Rectangle 176"/>
            <p:cNvSpPr/>
            <p:nvPr/>
          </p:nvSpPr>
          <p:spPr>
            <a:xfrm flipH="1">
              <a:off x="2425878" y="3277054"/>
              <a:ext cx="402336" cy="314559"/>
            </a:xfrm>
            <a:prstGeom prst="round2DiagRect">
              <a:avLst>
                <a:gd name="adj1" fmla="val 10348"/>
                <a:gd name="adj2" fmla="val 0"/>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178" name="Straight Connector 177"/>
            <p:cNvCxnSpPr/>
            <p:nvPr/>
          </p:nvCxnSpPr>
          <p:spPr>
            <a:xfrm flipH="1">
              <a:off x="2430148" y="3397276"/>
              <a:ext cx="402336" cy="0"/>
            </a:xfrm>
            <a:prstGeom prst="line">
              <a:avLst/>
            </a:prstGeom>
            <a:ln w="1905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2631316" y="3273636"/>
              <a:ext cx="0" cy="137160"/>
            </a:xfrm>
            <a:prstGeom prst="line">
              <a:avLst/>
            </a:prstGeom>
            <a:ln w="190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6006981" y="2294028"/>
            <a:ext cx="1060020" cy="409482"/>
            <a:chOff x="5347679" y="2233389"/>
            <a:chExt cx="1060020" cy="409482"/>
          </a:xfrm>
        </p:grpSpPr>
        <p:grpSp>
          <p:nvGrpSpPr>
            <p:cNvPr id="117" name="Group 220"/>
            <p:cNvGrpSpPr>
              <a:grpSpLocks noChangeAspect="1"/>
            </p:cNvGrpSpPr>
            <p:nvPr/>
          </p:nvGrpSpPr>
          <p:grpSpPr>
            <a:xfrm>
              <a:off x="5347679" y="2233389"/>
              <a:ext cx="409482" cy="409482"/>
              <a:chOff x="7078663" y="2641600"/>
              <a:chExt cx="1406526" cy="1271588"/>
            </a:xfrm>
            <a:solidFill>
              <a:schemeClr val="accent4"/>
            </a:solidFill>
          </p:grpSpPr>
          <p:sp>
            <p:nvSpPr>
              <p:cNvPr id="147" name="Freeform 18"/>
              <p:cNvSpPr>
                <a:spLocks/>
              </p:cNvSpPr>
              <p:nvPr/>
            </p:nvSpPr>
            <p:spPr bwMode="auto">
              <a:xfrm>
                <a:off x="7226301" y="2811463"/>
                <a:ext cx="260350" cy="715963"/>
              </a:xfrm>
              <a:custGeom>
                <a:avLst/>
                <a:gdLst/>
                <a:ahLst/>
                <a:cxnLst>
                  <a:cxn ang="0">
                    <a:pos x="52" y="0"/>
                  </a:cxn>
                  <a:cxn ang="0">
                    <a:pos x="52" y="189"/>
                  </a:cxn>
                  <a:cxn ang="0">
                    <a:pos x="69" y="172"/>
                  </a:cxn>
                  <a:cxn ang="0">
                    <a:pos x="69" y="17"/>
                  </a:cxn>
                  <a:cxn ang="0">
                    <a:pos x="52" y="0"/>
                  </a:cxn>
                </a:cxnLst>
                <a:rect l="0" t="0" r="r" b="b"/>
                <a:pathLst>
                  <a:path w="69" h="189">
                    <a:moveTo>
                      <a:pt x="52" y="0"/>
                    </a:moveTo>
                    <a:cubicBezTo>
                      <a:pt x="0" y="52"/>
                      <a:pt x="0" y="137"/>
                      <a:pt x="52" y="189"/>
                    </a:cubicBezTo>
                    <a:cubicBezTo>
                      <a:pt x="69" y="172"/>
                      <a:pt x="69" y="172"/>
                      <a:pt x="69" y="172"/>
                    </a:cubicBezTo>
                    <a:cubicBezTo>
                      <a:pt x="26" y="129"/>
                      <a:pt x="26" y="60"/>
                      <a:pt x="69" y="17"/>
                    </a:cubicBezTo>
                    <a:lnTo>
                      <a:pt x="5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9"/>
              <p:cNvSpPr>
                <a:spLocks/>
              </p:cNvSpPr>
              <p:nvPr/>
            </p:nvSpPr>
            <p:spPr bwMode="auto">
              <a:xfrm>
                <a:off x="8077201" y="2811463"/>
                <a:ext cx="260350" cy="715963"/>
              </a:xfrm>
              <a:custGeom>
                <a:avLst/>
                <a:gdLst/>
                <a:ahLst/>
                <a:cxnLst>
                  <a:cxn ang="0">
                    <a:pos x="17" y="0"/>
                  </a:cxn>
                  <a:cxn ang="0">
                    <a:pos x="0" y="17"/>
                  </a:cxn>
                  <a:cxn ang="0">
                    <a:pos x="0" y="172"/>
                  </a:cxn>
                  <a:cxn ang="0">
                    <a:pos x="17" y="189"/>
                  </a:cxn>
                  <a:cxn ang="0">
                    <a:pos x="17" y="0"/>
                  </a:cxn>
                </a:cxnLst>
                <a:rect l="0" t="0" r="r" b="b"/>
                <a:pathLst>
                  <a:path w="69" h="189">
                    <a:moveTo>
                      <a:pt x="17" y="0"/>
                    </a:moveTo>
                    <a:cubicBezTo>
                      <a:pt x="0" y="17"/>
                      <a:pt x="0" y="17"/>
                      <a:pt x="0" y="17"/>
                    </a:cubicBezTo>
                    <a:cubicBezTo>
                      <a:pt x="42" y="60"/>
                      <a:pt x="42" y="129"/>
                      <a:pt x="0" y="172"/>
                    </a:cubicBezTo>
                    <a:cubicBezTo>
                      <a:pt x="17" y="189"/>
                      <a:pt x="17" y="189"/>
                      <a:pt x="17" y="189"/>
                    </a:cubicBezTo>
                    <a:cubicBezTo>
                      <a:pt x="69" y="137"/>
                      <a:pt x="69" y="52"/>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20"/>
              <p:cNvSpPr>
                <a:spLocks/>
              </p:cNvSpPr>
              <p:nvPr/>
            </p:nvSpPr>
            <p:spPr bwMode="auto">
              <a:xfrm>
                <a:off x="7078663" y="2641600"/>
                <a:ext cx="279400" cy="1055688"/>
              </a:xfrm>
              <a:custGeom>
                <a:avLst/>
                <a:gdLst/>
                <a:ahLst/>
                <a:cxnLst>
                  <a:cxn ang="0">
                    <a:pos x="74" y="17"/>
                  </a:cxn>
                  <a:cxn ang="0">
                    <a:pos x="57" y="0"/>
                  </a:cxn>
                  <a:cxn ang="0">
                    <a:pos x="0" y="139"/>
                  </a:cxn>
                  <a:cxn ang="0">
                    <a:pos x="57" y="279"/>
                  </a:cxn>
                  <a:cxn ang="0">
                    <a:pos x="74" y="262"/>
                  </a:cxn>
                  <a:cxn ang="0">
                    <a:pos x="24" y="139"/>
                  </a:cxn>
                  <a:cxn ang="0">
                    <a:pos x="74" y="17"/>
                  </a:cxn>
                </a:cxnLst>
                <a:rect l="0" t="0" r="r" b="b"/>
                <a:pathLst>
                  <a:path w="74" h="279">
                    <a:moveTo>
                      <a:pt x="74" y="17"/>
                    </a:moveTo>
                    <a:cubicBezTo>
                      <a:pt x="57" y="0"/>
                      <a:pt x="57" y="0"/>
                      <a:pt x="57" y="0"/>
                    </a:cubicBezTo>
                    <a:cubicBezTo>
                      <a:pt x="20" y="37"/>
                      <a:pt x="0" y="87"/>
                      <a:pt x="0" y="139"/>
                    </a:cubicBezTo>
                    <a:cubicBezTo>
                      <a:pt x="0" y="192"/>
                      <a:pt x="20" y="242"/>
                      <a:pt x="57" y="279"/>
                    </a:cubicBezTo>
                    <a:cubicBezTo>
                      <a:pt x="74" y="262"/>
                      <a:pt x="74" y="262"/>
                      <a:pt x="74" y="262"/>
                    </a:cubicBezTo>
                    <a:cubicBezTo>
                      <a:pt x="42" y="229"/>
                      <a:pt x="24" y="186"/>
                      <a:pt x="24" y="139"/>
                    </a:cubicBezTo>
                    <a:cubicBezTo>
                      <a:pt x="24" y="93"/>
                      <a:pt x="42" y="50"/>
                      <a:pt x="74" y="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21"/>
              <p:cNvSpPr>
                <a:spLocks/>
              </p:cNvSpPr>
              <p:nvPr/>
            </p:nvSpPr>
            <p:spPr bwMode="auto">
              <a:xfrm>
                <a:off x="8201026" y="2641600"/>
                <a:ext cx="284163" cy="1055688"/>
              </a:xfrm>
              <a:custGeom>
                <a:avLst/>
                <a:gdLst/>
                <a:ahLst/>
                <a:cxnLst>
                  <a:cxn ang="0">
                    <a:pos x="17" y="0"/>
                  </a:cxn>
                  <a:cxn ang="0">
                    <a:pos x="0" y="17"/>
                  </a:cxn>
                  <a:cxn ang="0">
                    <a:pos x="51" y="139"/>
                  </a:cxn>
                  <a:cxn ang="0">
                    <a:pos x="0" y="262"/>
                  </a:cxn>
                  <a:cxn ang="0">
                    <a:pos x="17" y="279"/>
                  </a:cxn>
                  <a:cxn ang="0">
                    <a:pos x="75" y="139"/>
                  </a:cxn>
                  <a:cxn ang="0">
                    <a:pos x="17" y="0"/>
                  </a:cxn>
                </a:cxnLst>
                <a:rect l="0" t="0" r="r" b="b"/>
                <a:pathLst>
                  <a:path w="75" h="279">
                    <a:moveTo>
                      <a:pt x="17" y="0"/>
                    </a:moveTo>
                    <a:cubicBezTo>
                      <a:pt x="0" y="17"/>
                      <a:pt x="0" y="17"/>
                      <a:pt x="0" y="17"/>
                    </a:cubicBezTo>
                    <a:cubicBezTo>
                      <a:pt x="33" y="50"/>
                      <a:pt x="51" y="93"/>
                      <a:pt x="51" y="139"/>
                    </a:cubicBezTo>
                    <a:cubicBezTo>
                      <a:pt x="51" y="186"/>
                      <a:pt x="33" y="229"/>
                      <a:pt x="0" y="262"/>
                    </a:cubicBezTo>
                    <a:cubicBezTo>
                      <a:pt x="17" y="279"/>
                      <a:pt x="17" y="279"/>
                      <a:pt x="17" y="279"/>
                    </a:cubicBezTo>
                    <a:cubicBezTo>
                      <a:pt x="55" y="242"/>
                      <a:pt x="75" y="192"/>
                      <a:pt x="75" y="139"/>
                    </a:cubicBezTo>
                    <a:cubicBezTo>
                      <a:pt x="75" y="87"/>
                      <a:pt x="55" y="37"/>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22"/>
              <p:cNvSpPr>
                <a:spLocks/>
              </p:cNvSpPr>
              <p:nvPr/>
            </p:nvSpPr>
            <p:spPr bwMode="auto">
              <a:xfrm>
                <a:off x="7615238" y="3005138"/>
                <a:ext cx="333375" cy="908050"/>
              </a:xfrm>
              <a:custGeom>
                <a:avLst/>
                <a:gdLst/>
                <a:ahLst/>
                <a:cxnLst>
                  <a:cxn ang="0">
                    <a:pos x="44" y="0"/>
                  </a:cxn>
                  <a:cxn ang="0">
                    <a:pos x="0" y="43"/>
                  </a:cxn>
                  <a:cxn ang="0">
                    <a:pos x="27" y="84"/>
                  </a:cxn>
                  <a:cxn ang="0">
                    <a:pos x="27" y="240"/>
                  </a:cxn>
                  <a:cxn ang="0">
                    <a:pos x="61" y="240"/>
                  </a:cxn>
                  <a:cxn ang="0">
                    <a:pos x="61" y="84"/>
                  </a:cxn>
                  <a:cxn ang="0">
                    <a:pos x="88" y="43"/>
                  </a:cxn>
                  <a:cxn ang="0">
                    <a:pos x="44" y="0"/>
                  </a:cxn>
                </a:cxnLst>
                <a:rect l="0" t="0" r="r" b="b"/>
                <a:pathLst>
                  <a:path w="88" h="240">
                    <a:moveTo>
                      <a:pt x="44" y="0"/>
                    </a:moveTo>
                    <a:cubicBezTo>
                      <a:pt x="20" y="0"/>
                      <a:pt x="0" y="19"/>
                      <a:pt x="0" y="43"/>
                    </a:cubicBezTo>
                    <a:cubicBezTo>
                      <a:pt x="0" y="62"/>
                      <a:pt x="12" y="77"/>
                      <a:pt x="27" y="84"/>
                    </a:cubicBezTo>
                    <a:cubicBezTo>
                      <a:pt x="27" y="240"/>
                      <a:pt x="27" y="240"/>
                      <a:pt x="27" y="240"/>
                    </a:cubicBezTo>
                    <a:cubicBezTo>
                      <a:pt x="61" y="240"/>
                      <a:pt x="61" y="240"/>
                      <a:pt x="61" y="240"/>
                    </a:cubicBezTo>
                    <a:cubicBezTo>
                      <a:pt x="61" y="84"/>
                      <a:pt x="61" y="84"/>
                      <a:pt x="61" y="84"/>
                    </a:cubicBezTo>
                    <a:cubicBezTo>
                      <a:pt x="77" y="77"/>
                      <a:pt x="88" y="62"/>
                      <a:pt x="88" y="43"/>
                    </a:cubicBezTo>
                    <a:cubicBezTo>
                      <a:pt x="88" y="19"/>
                      <a:pt x="68" y="0"/>
                      <a:pt x="4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8" name="Group 220"/>
            <p:cNvGrpSpPr>
              <a:grpSpLocks noChangeAspect="1"/>
            </p:cNvGrpSpPr>
            <p:nvPr/>
          </p:nvGrpSpPr>
          <p:grpSpPr>
            <a:xfrm>
              <a:off x="5998217" y="2233389"/>
              <a:ext cx="409482" cy="409482"/>
              <a:chOff x="7078663" y="2641600"/>
              <a:chExt cx="1406526" cy="1271588"/>
            </a:xfrm>
            <a:solidFill>
              <a:schemeClr val="accent4"/>
            </a:solidFill>
          </p:grpSpPr>
          <p:sp>
            <p:nvSpPr>
              <p:cNvPr id="119" name="Freeform 18"/>
              <p:cNvSpPr>
                <a:spLocks/>
              </p:cNvSpPr>
              <p:nvPr/>
            </p:nvSpPr>
            <p:spPr bwMode="auto">
              <a:xfrm>
                <a:off x="7226301" y="2811463"/>
                <a:ext cx="260350" cy="715963"/>
              </a:xfrm>
              <a:custGeom>
                <a:avLst/>
                <a:gdLst/>
                <a:ahLst/>
                <a:cxnLst>
                  <a:cxn ang="0">
                    <a:pos x="52" y="0"/>
                  </a:cxn>
                  <a:cxn ang="0">
                    <a:pos x="52" y="189"/>
                  </a:cxn>
                  <a:cxn ang="0">
                    <a:pos x="69" y="172"/>
                  </a:cxn>
                  <a:cxn ang="0">
                    <a:pos x="69" y="17"/>
                  </a:cxn>
                  <a:cxn ang="0">
                    <a:pos x="52" y="0"/>
                  </a:cxn>
                </a:cxnLst>
                <a:rect l="0" t="0" r="r" b="b"/>
                <a:pathLst>
                  <a:path w="69" h="189">
                    <a:moveTo>
                      <a:pt x="52" y="0"/>
                    </a:moveTo>
                    <a:cubicBezTo>
                      <a:pt x="0" y="52"/>
                      <a:pt x="0" y="137"/>
                      <a:pt x="52" y="189"/>
                    </a:cubicBezTo>
                    <a:cubicBezTo>
                      <a:pt x="69" y="172"/>
                      <a:pt x="69" y="172"/>
                      <a:pt x="69" y="172"/>
                    </a:cubicBezTo>
                    <a:cubicBezTo>
                      <a:pt x="26" y="129"/>
                      <a:pt x="26" y="60"/>
                      <a:pt x="69" y="17"/>
                    </a:cubicBezTo>
                    <a:lnTo>
                      <a:pt x="5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auto">
              <a:xfrm>
                <a:off x="8077201" y="2811463"/>
                <a:ext cx="260350" cy="715963"/>
              </a:xfrm>
              <a:custGeom>
                <a:avLst/>
                <a:gdLst/>
                <a:ahLst/>
                <a:cxnLst>
                  <a:cxn ang="0">
                    <a:pos x="17" y="0"/>
                  </a:cxn>
                  <a:cxn ang="0">
                    <a:pos x="0" y="17"/>
                  </a:cxn>
                  <a:cxn ang="0">
                    <a:pos x="0" y="172"/>
                  </a:cxn>
                  <a:cxn ang="0">
                    <a:pos x="17" y="189"/>
                  </a:cxn>
                  <a:cxn ang="0">
                    <a:pos x="17" y="0"/>
                  </a:cxn>
                </a:cxnLst>
                <a:rect l="0" t="0" r="r" b="b"/>
                <a:pathLst>
                  <a:path w="69" h="189">
                    <a:moveTo>
                      <a:pt x="17" y="0"/>
                    </a:moveTo>
                    <a:cubicBezTo>
                      <a:pt x="0" y="17"/>
                      <a:pt x="0" y="17"/>
                      <a:pt x="0" y="17"/>
                    </a:cubicBezTo>
                    <a:cubicBezTo>
                      <a:pt x="42" y="60"/>
                      <a:pt x="42" y="129"/>
                      <a:pt x="0" y="172"/>
                    </a:cubicBezTo>
                    <a:cubicBezTo>
                      <a:pt x="17" y="189"/>
                      <a:pt x="17" y="189"/>
                      <a:pt x="17" y="189"/>
                    </a:cubicBezTo>
                    <a:cubicBezTo>
                      <a:pt x="69" y="137"/>
                      <a:pt x="69" y="52"/>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auto">
              <a:xfrm>
                <a:off x="7078663" y="2641600"/>
                <a:ext cx="279400" cy="1055688"/>
              </a:xfrm>
              <a:custGeom>
                <a:avLst/>
                <a:gdLst/>
                <a:ahLst/>
                <a:cxnLst>
                  <a:cxn ang="0">
                    <a:pos x="74" y="17"/>
                  </a:cxn>
                  <a:cxn ang="0">
                    <a:pos x="57" y="0"/>
                  </a:cxn>
                  <a:cxn ang="0">
                    <a:pos x="0" y="139"/>
                  </a:cxn>
                  <a:cxn ang="0">
                    <a:pos x="57" y="279"/>
                  </a:cxn>
                  <a:cxn ang="0">
                    <a:pos x="74" y="262"/>
                  </a:cxn>
                  <a:cxn ang="0">
                    <a:pos x="24" y="139"/>
                  </a:cxn>
                  <a:cxn ang="0">
                    <a:pos x="74" y="17"/>
                  </a:cxn>
                </a:cxnLst>
                <a:rect l="0" t="0" r="r" b="b"/>
                <a:pathLst>
                  <a:path w="74" h="279">
                    <a:moveTo>
                      <a:pt x="74" y="17"/>
                    </a:moveTo>
                    <a:cubicBezTo>
                      <a:pt x="57" y="0"/>
                      <a:pt x="57" y="0"/>
                      <a:pt x="57" y="0"/>
                    </a:cubicBezTo>
                    <a:cubicBezTo>
                      <a:pt x="20" y="37"/>
                      <a:pt x="0" y="87"/>
                      <a:pt x="0" y="139"/>
                    </a:cubicBezTo>
                    <a:cubicBezTo>
                      <a:pt x="0" y="192"/>
                      <a:pt x="20" y="242"/>
                      <a:pt x="57" y="279"/>
                    </a:cubicBezTo>
                    <a:cubicBezTo>
                      <a:pt x="74" y="262"/>
                      <a:pt x="74" y="262"/>
                      <a:pt x="74" y="262"/>
                    </a:cubicBezTo>
                    <a:cubicBezTo>
                      <a:pt x="42" y="229"/>
                      <a:pt x="24" y="186"/>
                      <a:pt x="24" y="139"/>
                    </a:cubicBezTo>
                    <a:cubicBezTo>
                      <a:pt x="24" y="93"/>
                      <a:pt x="42" y="50"/>
                      <a:pt x="74" y="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21"/>
              <p:cNvSpPr>
                <a:spLocks/>
              </p:cNvSpPr>
              <p:nvPr/>
            </p:nvSpPr>
            <p:spPr bwMode="auto">
              <a:xfrm>
                <a:off x="8201026" y="2641600"/>
                <a:ext cx="284163" cy="1055688"/>
              </a:xfrm>
              <a:custGeom>
                <a:avLst/>
                <a:gdLst/>
                <a:ahLst/>
                <a:cxnLst>
                  <a:cxn ang="0">
                    <a:pos x="17" y="0"/>
                  </a:cxn>
                  <a:cxn ang="0">
                    <a:pos x="0" y="17"/>
                  </a:cxn>
                  <a:cxn ang="0">
                    <a:pos x="51" y="139"/>
                  </a:cxn>
                  <a:cxn ang="0">
                    <a:pos x="0" y="262"/>
                  </a:cxn>
                  <a:cxn ang="0">
                    <a:pos x="17" y="279"/>
                  </a:cxn>
                  <a:cxn ang="0">
                    <a:pos x="75" y="139"/>
                  </a:cxn>
                  <a:cxn ang="0">
                    <a:pos x="17" y="0"/>
                  </a:cxn>
                </a:cxnLst>
                <a:rect l="0" t="0" r="r" b="b"/>
                <a:pathLst>
                  <a:path w="75" h="279">
                    <a:moveTo>
                      <a:pt x="17" y="0"/>
                    </a:moveTo>
                    <a:cubicBezTo>
                      <a:pt x="0" y="17"/>
                      <a:pt x="0" y="17"/>
                      <a:pt x="0" y="17"/>
                    </a:cubicBezTo>
                    <a:cubicBezTo>
                      <a:pt x="33" y="50"/>
                      <a:pt x="51" y="93"/>
                      <a:pt x="51" y="139"/>
                    </a:cubicBezTo>
                    <a:cubicBezTo>
                      <a:pt x="51" y="186"/>
                      <a:pt x="33" y="229"/>
                      <a:pt x="0" y="262"/>
                    </a:cubicBezTo>
                    <a:cubicBezTo>
                      <a:pt x="17" y="279"/>
                      <a:pt x="17" y="279"/>
                      <a:pt x="17" y="279"/>
                    </a:cubicBezTo>
                    <a:cubicBezTo>
                      <a:pt x="55" y="242"/>
                      <a:pt x="75" y="192"/>
                      <a:pt x="75" y="139"/>
                    </a:cubicBezTo>
                    <a:cubicBezTo>
                      <a:pt x="75" y="87"/>
                      <a:pt x="55" y="37"/>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22"/>
              <p:cNvSpPr>
                <a:spLocks/>
              </p:cNvSpPr>
              <p:nvPr/>
            </p:nvSpPr>
            <p:spPr bwMode="auto">
              <a:xfrm>
                <a:off x="7615238" y="3005138"/>
                <a:ext cx="333375" cy="908050"/>
              </a:xfrm>
              <a:custGeom>
                <a:avLst/>
                <a:gdLst/>
                <a:ahLst/>
                <a:cxnLst>
                  <a:cxn ang="0">
                    <a:pos x="44" y="0"/>
                  </a:cxn>
                  <a:cxn ang="0">
                    <a:pos x="0" y="43"/>
                  </a:cxn>
                  <a:cxn ang="0">
                    <a:pos x="27" y="84"/>
                  </a:cxn>
                  <a:cxn ang="0">
                    <a:pos x="27" y="240"/>
                  </a:cxn>
                  <a:cxn ang="0">
                    <a:pos x="61" y="240"/>
                  </a:cxn>
                  <a:cxn ang="0">
                    <a:pos x="61" y="84"/>
                  </a:cxn>
                  <a:cxn ang="0">
                    <a:pos x="88" y="43"/>
                  </a:cxn>
                  <a:cxn ang="0">
                    <a:pos x="44" y="0"/>
                  </a:cxn>
                </a:cxnLst>
                <a:rect l="0" t="0" r="r" b="b"/>
                <a:pathLst>
                  <a:path w="88" h="240">
                    <a:moveTo>
                      <a:pt x="44" y="0"/>
                    </a:moveTo>
                    <a:cubicBezTo>
                      <a:pt x="20" y="0"/>
                      <a:pt x="0" y="19"/>
                      <a:pt x="0" y="43"/>
                    </a:cubicBezTo>
                    <a:cubicBezTo>
                      <a:pt x="0" y="62"/>
                      <a:pt x="12" y="77"/>
                      <a:pt x="27" y="84"/>
                    </a:cubicBezTo>
                    <a:cubicBezTo>
                      <a:pt x="27" y="240"/>
                      <a:pt x="27" y="240"/>
                      <a:pt x="27" y="240"/>
                    </a:cubicBezTo>
                    <a:cubicBezTo>
                      <a:pt x="61" y="240"/>
                      <a:pt x="61" y="240"/>
                      <a:pt x="61" y="240"/>
                    </a:cubicBezTo>
                    <a:cubicBezTo>
                      <a:pt x="61" y="84"/>
                      <a:pt x="61" y="84"/>
                      <a:pt x="61" y="84"/>
                    </a:cubicBezTo>
                    <a:cubicBezTo>
                      <a:pt x="77" y="77"/>
                      <a:pt x="88" y="62"/>
                      <a:pt x="88" y="43"/>
                    </a:cubicBezTo>
                    <a:cubicBezTo>
                      <a:pt x="88" y="19"/>
                      <a:pt x="68" y="0"/>
                      <a:pt x="4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01" name="Group 100"/>
          <p:cNvGrpSpPr/>
          <p:nvPr/>
        </p:nvGrpSpPr>
        <p:grpSpPr>
          <a:xfrm>
            <a:off x="5861336" y="1604144"/>
            <a:ext cx="1351310" cy="457200"/>
            <a:chOff x="5040684" y="1586505"/>
            <a:chExt cx="1351310" cy="457200"/>
          </a:xfrm>
        </p:grpSpPr>
        <p:pic>
          <p:nvPicPr>
            <p:cNvPr id="107" name="Picture 11"/>
            <p:cNvPicPr>
              <a:picLocks noChangeAspect="1" noChangeArrowheads="1"/>
            </p:cNvPicPr>
            <p:nvPr/>
          </p:nvPicPr>
          <p:blipFill>
            <a:blip r:embed="rId6" cstate="screen">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bwMode="auto">
            <a:xfrm>
              <a:off x="5040684" y="1586505"/>
              <a:ext cx="306577" cy="457200"/>
            </a:xfrm>
            <a:prstGeom prst="rect">
              <a:avLst/>
            </a:prstGeom>
            <a:solidFill>
              <a:schemeClr val="bg1"/>
            </a:solidFill>
            <a:ln>
              <a:noFill/>
            </a:ln>
            <a:effectLst/>
          </p:spPr>
        </p:pic>
        <p:pic>
          <p:nvPicPr>
            <p:cNvPr id="108" name="Picture 11"/>
            <p:cNvPicPr>
              <a:picLocks noChangeAspect="1" noChangeArrowheads="1"/>
            </p:cNvPicPr>
            <p:nvPr/>
          </p:nvPicPr>
          <p:blipFill>
            <a:blip r:embed="rId6" cstate="screen">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bwMode="auto">
            <a:xfrm>
              <a:off x="5576597" y="1586505"/>
              <a:ext cx="306577" cy="457200"/>
            </a:xfrm>
            <a:prstGeom prst="rect">
              <a:avLst/>
            </a:prstGeom>
            <a:solidFill>
              <a:schemeClr val="bg1"/>
            </a:solidFill>
            <a:ln>
              <a:noFill/>
            </a:ln>
            <a:effectLst/>
          </p:spPr>
        </p:pic>
        <p:pic>
          <p:nvPicPr>
            <p:cNvPr id="109" name="Picture 11"/>
            <p:cNvPicPr>
              <a:picLocks noChangeAspect="1" noChangeArrowheads="1"/>
            </p:cNvPicPr>
            <p:nvPr/>
          </p:nvPicPr>
          <p:blipFill>
            <a:blip r:embed="rId6" cstate="screen">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bwMode="auto">
            <a:xfrm>
              <a:off x="6085417" y="1586505"/>
              <a:ext cx="306577" cy="457200"/>
            </a:xfrm>
            <a:prstGeom prst="rect">
              <a:avLst/>
            </a:prstGeom>
            <a:solidFill>
              <a:schemeClr val="bg1"/>
            </a:solidFill>
            <a:ln>
              <a:noFill/>
            </a:ln>
            <a:effectLst/>
          </p:spPr>
        </p:pic>
      </p:grpSp>
      <p:sp>
        <p:nvSpPr>
          <p:cNvPr id="102" name="TextBox 101"/>
          <p:cNvSpPr txBox="1"/>
          <p:nvPr/>
        </p:nvSpPr>
        <p:spPr>
          <a:xfrm>
            <a:off x="7397397" y="1701939"/>
            <a:ext cx="1037463" cy="261610"/>
          </a:xfrm>
          <a:prstGeom prst="rect">
            <a:avLst/>
          </a:prstGeom>
          <a:noFill/>
        </p:spPr>
        <p:txBody>
          <a:bodyPr wrap="none" rtlCol="0">
            <a:spAutoFit/>
          </a:bodyPr>
          <a:lstStyle/>
          <a:p>
            <a:pPr marL="0" defTabSz="430213">
              <a:spcAft>
                <a:spcPts val="400"/>
              </a:spcAft>
              <a:buSzPct val="100000"/>
            </a:pPr>
            <a:r>
              <a:rPr lang="en-US" sz="1100" dirty="0" smtClean="0">
                <a:latin typeface="HP Simplified" pitchFamily="34" charset="0"/>
                <a:cs typeface="HP Simplified" pitchFamily="34" charset="0"/>
              </a:rPr>
              <a:t>Mobile devices</a:t>
            </a:r>
          </a:p>
        </p:txBody>
      </p:sp>
      <p:sp>
        <p:nvSpPr>
          <p:cNvPr id="103" name="TextBox 102"/>
          <p:cNvSpPr txBox="1"/>
          <p:nvPr/>
        </p:nvSpPr>
        <p:spPr>
          <a:xfrm>
            <a:off x="7397397" y="3936437"/>
            <a:ext cx="1237839" cy="651460"/>
          </a:xfrm>
          <a:prstGeom prst="rect">
            <a:avLst/>
          </a:prstGeom>
          <a:noFill/>
        </p:spPr>
        <p:txBody>
          <a:bodyPr wrap="none" rtlCol="0">
            <a:spAutoFit/>
          </a:bodyPr>
          <a:lstStyle/>
          <a:p>
            <a:pPr marL="0" defTabSz="430213">
              <a:spcAft>
                <a:spcPts val="400"/>
              </a:spcAft>
              <a:buSzPct val="100000"/>
            </a:pPr>
            <a:r>
              <a:rPr lang="en-US" sz="1100" dirty="0" smtClean="0">
                <a:latin typeface="HP Simplified" pitchFamily="34" charset="0"/>
                <a:cs typeface="HP Simplified" pitchFamily="34" charset="0"/>
              </a:rPr>
              <a:t>Wireless Network </a:t>
            </a:r>
          </a:p>
          <a:p>
            <a:pPr marL="0" defTabSz="430213">
              <a:spcAft>
                <a:spcPts val="400"/>
              </a:spcAft>
              <a:buSzPct val="100000"/>
            </a:pPr>
            <a:r>
              <a:rPr lang="en-US" sz="1100" dirty="0" smtClean="0">
                <a:latin typeface="HP Simplified" pitchFamily="34" charset="0"/>
                <a:cs typeface="HP Simplified" pitchFamily="34" charset="0"/>
              </a:rPr>
              <a:t>Management </a:t>
            </a:r>
            <a:br>
              <a:rPr lang="en-US" sz="1100" dirty="0" smtClean="0">
                <a:latin typeface="HP Simplified" pitchFamily="34" charset="0"/>
                <a:cs typeface="HP Simplified" pitchFamily="34" charset="0"/>
              </a:rPr>
            </a:br>
            <a:r>
              <a:rPr lang="en-US" sz="1100" dirty="0" smtClean="0">
                <a:latin typeface="HP Simplified" pitchFamily="34" charset="0"/>
                <a:cs typeface="HP Simplified" pitchFamily="34" charset="0"/>
              </a:rPr>
              <a:t>Application(s)</a:t>
            </a:r>
          </a:p>
        </p:txBody>
      </p:sp>
      <p:sp>
        <p:nvSpPr>
          <p:cNvPr id="105" name="TextBox 104"/>
          <p:cNvSpPr txBox="1"/>
          <p:nvPr/>
        </p:nvSpPr>
        <p:spPr>
          <a:xfrm>
            <a:off x="7397397" y="2855340"/>
            <a:ext cx="1132041" cy="261610"/>
          </a:xfrm>
          <a:prstGeom prst="rect">
            <a:avLst/>
          </a:prstGeom>
          <a:noFill/>
        </p:spPr>
        <p:txBody>
          <a:bodyPr wrap="none" rtlCol="0">
            <a:spAutoFit/>
          </a:bodyPr>
          <a:lstStyle/>
          <a:p>
            <a:pPr marL="0" defTabSz="430213">
              <a:spcAft>
                <a:spcPts val="400"/>
              </a:spcAft>
              <a:buSzPct val="100000"/>
            </a:pPr>
            <a:r>
              <a:rPr lang="en-US" sz="1100" dirty="0" smtClean="0">
                <a:latin typeface="HP Simplified" pitchFamily="34" charset="0"/>
                <a:cs typeface="HP Simplified" pitchFamily="34" charset="0"/>
              </a:rPr>
              <a:t>WLAN controller</a:t>
            </a:r>
          </a:p>
        </p:txBody>
      </p:sp>
      <p:sp>
        <p:nvSpPr>
          <p:cNvPr id="106" name="TextBox 105"/>
          <p:cNvSpPr txBox="1"/>
          <p:nvPr/>
        </p:nvSpPr>
        <p:spPr>
          <a:xfrm>
            <a:off x="7397397" y="2338096"/>
            <a:ext cx="971741" cy="261610"/>
          </a:xfrm>
          <a:prstGeom prst="rect">
            <a:avLst/>
          </a:prstGeom>
          <a:noFill/>
        </p:spPr>
        <p:txBody>
          <a:bodyPr wrap="none" rtlCol="0">
            <a:spAutoFit/>
          </a:bodyPr>
          <a:lstStyle/>
          <a:p>
            <a:pPr marL="0" defTabSz="430213">
              <a:spcAft>
                <a:spcPts val="400"/>
              </a:spcAft>
              <a:buSzPct val="100000"/>
            </a:pPr>
            <a:r>
              <a:rPr lang="en-US" sz="1100" dirty="0" smtClean="0">
                <a:latin typeface="HP Simplified" pitchFamily="34" charset="0"/>
                <a:cs typeface="HP Simplified" pitchFamily="34" charset="0"/>
              </a:rPr>
              <a:t>Access points</a:t>
            </a:r>
          </a:p>
        </p:txBody>
      </p:sp>
      <p:sp>
        <p:nvSpPr>
          <p:cNvPr id="127" name="TextBox 126"/>
          <p:cNvSpPr txBox="1"/>
          <p:nvPr/>
        </p:nvSpPr>
        <p:spPr>
          <a:xfrm>
            <a:off x="2514864" y="3177920"/>
            <a:ext cx="854721" cy="261610"/>
          </a:xfrm>
          <a:prstGeom prst="rect">
            <a:avLst/>
          </a:prstGeom>
          <a:noFill/>
        </p:spPr>
        <p:txBody>
          <a:bodyPr wrap="none" rtlCol="0">
            <a:spAutoFit/>
          </a:bodyPr>
          <a:lstStyle/>
          <a:p>
            <a:pPr marL="0" defTabSz="430213">
              <a:spcAft>
                <a:spcPts val="400"/>
              </a:spcAft>
              <a:buSzPct val="100000"/>
            </a:pPr>
            <a:r>
              <a:rPr lang="en-US" sz="1100" dirty="0" smtClean="0">
                <a:latin typeface="HP Simplified" pitchFamily="34" charset="0"/>
                <a:cs typeface="HP Simplified" pitchFamily="34" charset="0"/>
              </a:rPr>
              <a:t>Core switch</a:t>
            </a:r>
          </a:p>
        </p:txBody>
      </p:sp>
      <p:sp>
        <p:nvSpPr>
          <p:cNvPr id="133" name="TextBox 132"/>
          <p:cNvSpPr txBox="1"/>
          <p:nvPr/>
        </p:nvSpPr>
        <p:spPr>
          <a:xfrm>
            <a:off x="7397397" y="3337628"/>
            <a:ext cx="854721" cy="261610"/>
          </a:xfrm>
          <a:prstGeom prst="rect">
            <a:avLst/>
          </a:prstGeom>
          <a:noFill/>
        </p:spPr>
        <p:txBody>
          <a:bodyPr wrap="none" rtlCol="0">
            <a:spAutoFit/>
          </a:bodyPr>
          <a:lstStyle/>
          <a:p>
            <a:pPr marL="0" defTabSz="430213">
              <a:spcAft>
                <a:spcPts val="400"/>
              </a:spcAft>
              <a:buSzPct val="100000"/>
            </a:pPr>
            <a:r>
              <a:rPr lang="en-US" sz="1100" dirty="0" smtClean="0">
                <a:latin typeface="HP Simplified" pitchFamily="34" charset="0"/>
                <a:cs typeface="HP Simplified" pitchFamily="34" charset="0"/>
              </a:rPr>
              <a:t>Core switch</a:t>
            </a:r>
          </a:p>
        </p:txBody>
      </p:sp>
      <p:sp>
        <p:nvSpPr>
          <p:cNvPr id="6" name="Rectangle 5"/>
          <p:cNvSpPr/>
          <p:nvPr/>
        </p:nvSpPr>
        <p:spPr>
          <a:xfrm>
            <a:off x="1448118" y="1098349"/>
            <a:ext cx="182880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accent4"/>
                </a:solidFill>
              </a:rPr>
              <a:t>Wired Network</a:t>
            </a:r>
            <a:endParaRPr lang="en-US" b="1" dirty="0">
              <a:solidFill>
                <a:schemeClr val="accent4"/>
              </a:solidFill>
            </a:endParaRPr>
          </a:p>
        </p:txBody>
      </p:sp>
      <p:sp>
        <p:nvSpPr>
          <p:cNvPr id="7" name="Rectangle 6"/>
          <p:cNvSpPr/>
          <p:nvPr/>
        </p:nvSpPr>
        <p:spPr>
          <a:xfrm>
            <a:off x="5775526" y="1104323"/>
            <a:ext cx="201168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accent4"/>
                </a:solidFill>
              </a:rPr>
              <a:t>Wireless Network</a:t>
            </a:r>
            <a:endParaRPr lang="en-US" b="1" dirty="0">
              <a:solidFill>
                <a:schemeClr val="accent4"/>
              </a:solidFill>
            </a:endParaRPr>
          </a:p>
        </p:txBody>
      </p:sp>
      <p:cxnSp>
        <p:nvCxnSpPr>
          <p:cNvPr id="135" name="Straight Connector 134"/>
          <p:cNvCxnSpPr/>
          <p:nvPr/>
        </p:nvCxnSpPr>
        <p:spPr>
          <a:xfrm flipH="1">
            <a:off x="1491422" y="2019715"/>
            <a:ext cx="0" cy="640080"/>
          </a:xfrm>
          <a:prstGeom prst="line">
            <a:avLst/>
          </a:prstGeom>
          <a:ln w="190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40" name="Freeform 139"/>
          <p:cNvSpPr/>
          <p:nvPr/>
        </p:nvSpPr>
        <p:spPr>
          <a:xfrm>
            <a:off x="894303" y="2024743"/>
            <a:ext cx="1210827" cy="281353"/>
          </a:xfrm>
          <a:custGeom>
            <a:avLst/>
            <a:gdLst>
              <a:gd name="connsiteX0" fmla="*/ 1205802 w 1210827"/>
              <a:gd name="connsiteY0" fmla="*/ 5024 h 281353"/>
              <a:gd name="connsiteX1" fmla="*/ 1210827 w 1210827"/>
              <a:gd name="connsiteY1" fmla="*/ 281353 h 281353"/>
              <a:gd name="connsiteX2" fmla="*/ 0 w 1210827"/>
              <a:gd name="connsiteY2" fmla="*/ 281353 h 281353"/>
              <a:gd name="connsiteX3" fmla="*/ 0 w 1210827"/>
              <a:gd name="connsiteY3" fmla="*/ 0 h 281353"/>
            </a:gdLst>
            <a:ahLst/>
            <a:cxnLst>
              <a:cxn ang="0">
                <a:pos x="connsiteX0" y="connsiteY0"/>
              </a:cxn>
              <a:cxn ang="0">
                <a:pos x="connsiteX1" y="connsiteY1"/>
              </a:cxn>
              <a:cxn ang="0">
                <a:pos x="connsiteX2" y="connsiteY2"/>
              </a:cxn>
              <a:cxn ang="0">
                <a:pos x="connsiteX3" y="connsiteY3"/>
              </a:cxn>
            </a:cxnLst>
            <a:rect l="l" t="t" r="r" b="b"/>
            <a:pathLst>
              <a:path w="1210827" h="281353">
                <a:moveTo>
                  <a:pt x="1205802" y="5024"/>
                </a:moveTo>
                <a:lnTo>
                  <a:pt x="1210827" y="281353"/>
                </a:lnTo>
                <a:lnTo>
                  <a:pt x="0" y="281353"/>
                </a:lnTo>
                <a:lnTo>
                  <a:pt x="0" y="0"/>
                </a:lnTo>
              </a:path>
            </a:pathLst>
          </a:custGeom>
          <a:no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1" name="Straight Connector 140"/>
          <p:cNvCxnSpPr/>
          <p:nvPr/>
        </p:nvCxnSpPr>
        <p:spPr>
          <a:xfrm flipH="1">
            <a:off x="1491422" y="2799450"/>
            <a:ext cx="0" cy="365760"/>
          </a:xfrm>
          <a:prstGeom prst="line">
            <a:avLst/>
          </a:prstGeom>
          <a:ln w="190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nvGrpSpPr>
          <p:cNvPr id="111" name="Group 110"/>
          <p:cNvGrpSpPr>
            <a:grpSpLocks noChangeAspect="1"/>
          </p:cNvGrpSpPr>
          <p:nvPr/>
        </p:nvGrpSpPr>
        <p:grpSpPr>
          <a:xfrm>
            <a:off x="1116668" y="2588930"/>
            <a:ext cx="777240" cy="241216"/>
            <a:chOff x="12701617" y="1357342"/>
            <a:chExt cx="414338" cy="128591"/>
          </a:xfrm>
        </p:grpSpPr>
        <p:sp>
          <p:nvSpPr>
            <p:cNvPr id="112" name="Rectangle 40"/>
            <p:cNvSpPr>
              <a:spLocks noChangeArrowheads="1"/>
            </p:cNvSpPr>
            <p:nvPr/>
          </p:nvSpPr>
          <p:spPr bwMode="auto">
            <a:xfrm>
              <a:off x="12701617" y="1357342"/>
              <a:ext cx="414338" cy="128591"/>
            </a:xfrm>
            <a:prstGeom prst="rect">
              <a:avLst/>
            </a:prstGeom>
            <a:solidFill>
              <a:schemeClr val="accent4"/>
            </a:solidFill>
            <a:ln w="2857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41"/>
            <p:cNvSpPr>
              <a:spLocks noChangeArrowheads="1"/>
            </p:cNvSpPr>
            <p:nvPr/>
          </p:nvSpPr>
          <p:spPr bwMode="auto">
            <a:xfrm>
              <a:off x="12736547" y="1409717"/>
              <a:ext cx="206376" cy="2540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Oval 42"/>
            <p:cNvSpPr>
              <a:spLocks noChangeArrowheads="1"/>
            </p:cNvSpPr>
            <p:nvPr/>
          </p:nvSpPr>
          <p:spPr bwMode="auto">
            <a:xfrm>
              <a:off x="12981041" y="1408122"/>
              <a:ext cx="30162" cy="26988"/>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Oval 43"/>
            <p:cNvSpPr>
              <a:spLocks noChangeArrowheads="1"/>
            </p:cNvSpPr>
            <p:nvPr/>
          </p:nvSpPr>
          <p:spPr bwMode="auto">
            <a:xfrm>
              <a:off x="13050838" y="1408113"/>
              <a:ext cx="30162" cy="26988"/>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5" name="Group 94"/>
          <p:cNvGrpSpPr/>
          <p:nvPr/>
        </p:nvGrpSpPr>
        <p:grpSpPr>
          <a:xfrm>
            <a:off x="1118573" y="3087745"/>
            <a:ext cx="773430" cy="441960"/>
            <a:chOff x="4419600" y="1741297"/>
            <a:chExt cx="796299" cy="505801"/>
          </a:xfrm>
        </p:grpSpPr>
        <p:sp>
          <p:nvSpPr>
            <p:cNvPr id="96" name="Rectangle 40"/>
            <p:cNvSpPr>
              <a:spLocks noChangeArrowheads="1"/>
            </p:cNvSpPr>
            <p:nvPr/>
          </p:nvSpPr>
          <p:spPr bwMode="auto">
            <a:xfrm>
              <a:off x="4419600" y="1741297"/>
              <a:ext cx="796299" cy="505801"/>
            </a:xfrm>
            <a:prstGeom prst="rect">
              <a:avLst/>
            </a:prstGeom>
            <a:solidFill>
              <a:schemeClr val="bg1">
                <a:lumMod val="50000"/>
              </a:schemeClr>
            </a:solidFill>
            <a:ln w="2857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Rectangle 41"/>
            <p:cNvSpPr>
              <a:spLocks noChangeArrowheads="1"/>
            </p:cNvSpPr>
            <p:nvPr/>
          </p:nvSpPr>
          <p:spPr bwMode="auto">
            <a:xfrm>
              <a:off x="4486731" y="1852861"/>
              <a:ext cx="396625" cy="4881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 name="Oval 42"/>
            <p:cNvSpPr>
              <a:spLocks noChangeArrowheads="1"/>
            </p:cNvSpPr>
            <p:nvPr/>
          </p:nvSpPr>
          <p:spPr bwMode="auto">
            <a:xfrm>
              <a:off x="4956613" y="1849796"/>
              <a:ext cx="57967" cy="51866"/>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Oval 43"/>
            <p:cNvSpPr>
              <a:spLocks noChangeArrowheads="1"/>
            </p:cNvSpPr>
            <p:nvPr/>
          </p:nvSpPr>
          <p:spPr bwMode="auto">
            <a:xfrm>
              <a:off x="5090753" y="1849778"/>
              <a:ext cx="57967" cy="51866"/>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142" name="Straight Connector 141"/>
          <p:cNvCxnSpPr/>
          <p:nvPr/>
        </p:nvCxnSpPr>
        <p:spPr>
          <a:xfrm>
            <a:off x="6536791" y="2799450"/>
            <a:ext cx="0" cy="514401"/>
          </a:xfrm>
          <a:prstGeom prst="line">
            <a:avLst/>
          </a:prstGeom>
          <a:ln w="190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0" name="Rounded Rectangle 109"/>
          <p:cNvSpPr/>
          <p:nvPr/>
        </p:nvSpPr>
        <p:spPr>
          <a:xfrm>
            <a:off x="6146762" y="2891205"/>
            <a:ext cx="780459" cy="189880"/>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8" name="Group 127"/>
          <p:cNvGrpSpPr/>
          <p:nvPr/>
        </p:nvGrpSpPr>
        <p:grpSpPr>
          <a:xfrm>
            <a:off x="6150276" y="3247453"/>
            <a:ext cx="773430" cy="441960"/>
            <a:chOff x="4419600" y="1741297"/>
            <a:chExt cx="796299" cy="505801"/>
          </a:xfrm>
        </p:grpSpPr>
        <p:sp>
          <p:nvSpPr>
            <p:cNvPr id="129" name="Rectangle 40"/>
            <p:cNvSpPr>
              <a:spLocks noChangeArrowheads="1"/>
            </p:cNvSpPr>
            <p:nvPr/>
          </p:nvSpPr>
          <p:spPr bwMode="auto">
            <a:xfrm>
              <a:off x="4419600" y="1741297"/>
              <a:ext cx="796299" cy="505801"/>
            </a:xfrm>
            <a:prstGeom prst="rect">
              <a:avLst/>
            </a:prstGeom>
            <a:solidFill>
              <a:schemeClr val="bg1">
                <a:lumMod val="50000"/>
              </a:schemeClr>
            </a:solidFill>
            <a:ln w="2857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41"/>
            <p:cNvSpPr>
              <a:spLocks noChangeArrowheads="1"/>
            </p:cNvSpPr>
            <p:nvPr/>
          </p:nvSpPr>
          <p:spPr bwMode="auto">
            <a:xfrm>
              <a:off x="4486731" y="1852861"/>
              <a:ext cx="396625" cy="4881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Oval 42"/>
            <p:cNvSpPr>
              <a:spLocks noChangeArrowheads="1"/>
            </p:cNvSpPr>
            <p:nvPr/>
          </p:nvSpPr>
          <p:spPr bwMode="auto">
            <a:xfrm>
              <a:off x="4956613" y="1849796"/>
              <a:ext cx="57967" cy="51866"/>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Oval 43"/>
            <p:cNvSpPr>
              <a:spLocks noChangeArrowheads="1"/>
            </p:cNvSpPr>
            <p:nvPr/>
          </p:nvSpPr>
          <p:spPr bwMode="auto">
            <a:xfrm>
              <a:off x="5090753" y="1849778"/>
              <a:ext cx="57967" cy="51866"/>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4" name="Freeform 143"/>
          <p:cNvSpPr/>
          <p:nvPr/>
        </p:nvSpPr>
        <p:spPr>
          <a:xfrm>
            <a:off x="6215479" y="2658773"/>
            <a:ext cx="650183" cy="140677"/>
          </a:xfrm>
          <a:custGeom>
            <a:avLst/>
            <a:gdLst>
              <a:gd name="connsiteX0" fmla="*/ 1205802 w 1210827"/>
              <a:gd name="connsiteY0" fmla="*/ 5024 h 281353"/>
              <a:gd name="connsiteX1" fmla="*/ 1210827 w 1210827"/>
              <a:gd name="connsiteY1" fmla="*/ 281353 h 281353"/>
              <a:gd name="connsiteX2" fmla="*/ 0 w 1210827"/>
              <a:gd name="connsiteY2" fmla="*/ 281353 h 281353"/>
              <a:gd name="connsiteX3" fmla="*/ 0 w 1210827"/>
              <a:gd name="connsiteY3" fmla="*/ 0 h 281353"/>
            </a:gdLst>
            <a:ahLst/>
            <a:cxnLst>
              <a:cxn ang="0">
                <a:pos x="connsiteX0" y="connsiteY0"/>
              </a:cxn>
              <a:cxn ang="0">
                <a:pos x="connsiteX1" y="connsiteY1"/>
              </a:cxn>
              <a:cxn ang="0">
                <a:pos x="connsiteX2" y="connsiteY2"/>
              </a:cxn>
              <a:cxn ang="0">
                <a:pos x="connsiteX3" y="connsiteY3"/>
              </a:cxn>
            </a:cxnLst>
            <a:rect l="l" t="t" r="r" b="b"/>
            <a:pathLst>
              <a:path w="1210827" h="281353">
                <a:moveTo>
                  <a:pt x="1205802" y="5024"/>
                </a:moveTo>
                <a:lnTo>
                  <a:pt x="1210827" y="281353"/>
                </a:lnTo>
                <a:lnTo>
                  <a:pt x="0" y="281353"/>
                </a:lnTo>
                <a:lnTo>
                  <a:pt x="0" y="0"/>
                </a:lnTo>
              </a:path>
            </a:pathLst>
          </a:custGeom>
          <a:no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2297690"/>
      </p:ext>
    </p:extLst>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ound Diagonal Corner Rectangle 65"/>
          <p:cNvSpPr/>
          <p:nvPr/>
        </p:nvSpPr>
        <p:spPr>
          <a:xfrm>
            <a:off x="350837" y="1266756"/>
            <a:ext cx="8447088" cy="3313182"/>
          </a:xfrm>
          <a:prstGeom prst="round2Diag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p:txBody>
          <a:bodyPr/>
          <a:lstStyle/>
          <a:p>
            <a:r>
              <a:rPr lang="en-US" dirty="0" smtClean="0">
                <a:solidFill>
                  <a:schemeClr val="tx1"/>
                </a:solidFill>
                <a:latin typeface="+mj-lt"/>
              </a:rPr>
              <a:t>Unified Wired-Wireless </a:t>
            </a:r>
            <a:r>
              <a:rPr lang="en-US" dirty="0">
                <a:solidFill>
                  <a:schemeClr val="tx1"/>
                </a:solidFill>
                <a:latin typeface="+mj-lt"/>
              </a:rPr>
              <a:t>Network</a:t>
            </a:r>
          </a:p>
        </p:txBody>
      </p:sp>
      <p:sp>
        <p:nvSpPr>
          <p:cNvPr id="13" name="AutoShape 4" descr="data:image/jpeg;base64,/9j/4AAQSkZJRgABAQAAAQABAAD/2wCEAAkGBg0PDQwNDxAODQ0MDQ0NDQ0NDhAPDAwOFBAVFBQQEhIXGyYeFxkjGRISHy8gIycpLCwtFR4xNTAqNSYrLykBCQoKDgwOGg8PFCkcHCQpLDU1KSwpKSkqKTUpKSwpNSwqNSwpKSkqLCk1KTUpKSwpKTYpLCkpKiksKikpLDApKf/AABEIAMEBBQMBIgACEQEDEQH/xAAcAAACAQUBAAAAAAAAAAAAAAAAAQcCBAUGCAP/xABJEAABAwEDBQkMCQIGAwAAAAABAAIDEQQSIQUxUXGRBhMUFkFSkqHRBxciMjNUYWKUsbLSCCNTcnSBk6LhNKMVQkOCwcIkY2T/xAAWAQEBAQAAAAAAAAAAAAAAAAAAAQL/xAAbEQEBAQADAQEAAAAAAAAAAAAAEQECITEiQf/aAAwDAQACEQMRAD8AlBCSaBppBNA01SmgaaSaBppJoGmqU0FSEk0DCaSYQNCSaBppJoBNJNA00kIGmkhBUhJNAJpIQNNJCBoQhBiEJJoGmqU0FSElondG3evsY4LZSBaHAB8tA50RcKhkYOF+74RJqGgjAlwCDeprQxgvPeyMaXuDBtKsjukyeDQ2yxgjkNqhr8S5ztD5pnmSeV8sjsS5xvu6b6u92pUbx68nTKDo8bpcn+eWP2qH5kxulyf55Y/aofmXN+8+vL0ylvPrydMoOk+Mdg88sftUPzJjdHYPPLH7VD8y5q3r15OmUb168nTKDpXjHk/zyx+1Q/Mnxkyf55Y/aofmXNG9nnydMo3s8+TplB0xxkyf55Y/aofmT4yZP88sftUPzLmW4efJ0yi4efJ0yg6b4yZP88sftUPzI4yZP88sftUPzLmO4efJ0yi6efJ0yg6d4y5P88sftUPzJ8Zcn+eWP2qH5lzBdPPk6ZRdPPk6ZQdP8Zcn+eWP2qH5kcZcn+eWP2qH5ly/Q8+TplFHc+TplB1Dxlyf55Y/aoPmT4y5P88sftUHzLl3wufJ0yl4XPk6ZQdScZcn+eWP2qH5l7QZZskhpHaLNITmDJ4nE/kCuVfC58nTKVXc5x+9deNjgUHXCAubdy3dKt2TXs8Iz2UEb5Z3OO9lvLcB8k7QW0bpbyjofJOVIbXZ4LVA6/DaI2yRuzGh5COQg1BHIQUF4hJNA0JJoBCEIMOmkmgaaSEFQ5AucMt5RdaLdapnGtZJXD/fI53wiNupoXRw5NYXMTT9ZN95vwoPWq9OCyc049a8VvcEN1jWtkkDQMACzDGuHg6VUaVwWTmlLgsnNK3GTJkTsXOkdi44uGBJqeTlOKpbkWEkAb4SSABeFSdisGn8Ek5pRwSTmFSXH3NpHO3sFm+BrnFm/tvNAcGmvg6TTWDoK9u9XaPV/WHyqCLeCS8xyOBy8xylLvV2j1f1h8qO9XaPV/WHyoIs4HLzHI4HLzHKU+9XaPV/WHyo71do9X9YfKgivgcvMclwKXmOUq96u0er+sPlR3q7Rob+sPlQRVwKXmOQ2wTHARuJ0AVKlXvV2j1f1h8qucndz23WaTfYH71JdLb7ZmVunOMWehBEX+Gz0B3p9CboN00LtAOn0Kg2KXmOUxncHlAwss5krBHKZ2x78y6JTWrvExznareXuZWp1akG8Q4jfxQkCgPi6EETDJtoNaRSGgqaNJoNJ9CRybP9k/EXh4J8XTq9KkfKO5p0AY573FkjTC18UrXMIj8ExkgZxmVrvAq075KCyIQtoWikYzNzJCtBdk6cZ43jW1eMsL2UvNLa5q8qkWWIuDg6adwfg8GTB2FMRTQAtU3XWdrHwkFzi5ry4vN44UASDX3CoI0qbO4Bb3PyXaYHGostscGeqyRjXU6QefzUJ1UvfR5P/j5VH/02c/239iipdTVKaBoQhAIQhBh00kIKk1SmgqHJrC5gafrJvvN+FdPDk1hcwDyk33m/Cg9arZm5XdQeByD/AD/wtXqtiaw0GPIOQKo9/wDGHcz9/wDC9ZLfMwNc6F7A6jmEkivKCMF5NsExYZQxxjGd4jN0fmvI3jgXVGgjBUZxndEyg114EX7t0vuRX3CoOLrlTiBnV1Z+6PlJ7qGS7hWtyI/9VrTYXHG80DAVcWNFdbiNBQWOac4zYEXSCPQQVBtvH3KH2/8Aai7F6s3aZUcKtlJGkQxdi00F+n9q9prPOwC+HMBzXmUBKqNsfu0yo0EmUilK1hiwrm5F5cfcofb/ANqLsWp3387qSvO09SDbePuUPt/7UXYmN3mUc2/5/wD1Rdi1G87T1IvO09SDdOOGVsPrHY5vqYsepeT93WUgSDNQjON6i7FqN9/O6krztPUg23j7lH7f+1F2I4+5Q+3/ALUXYtSvO09SLztPUg2C2ZYtNqu744vbHmDWMYxpdy0bQVNFayNe0VcHAZqkYLE3n87qRefzupBkeEenqWubrJKug+6/3hZK87T1LCboiaxVNcHclOUJqsRVS99HjyGVvxFm+B6iBS/9HjyGVfxFm+B6yqXkIQgaaSEDQhCDDJpJoGhJNBUOT8ly/wD6s33h8K6fHJrC5fPlZvvD4UHpVbMMw1LV6raGThl11WilKXqEVpoOBVRvWSd01giyYWy0NsImYxrYS97fBpHUnwQAfTmWjL1/xgaYBjXxIqDDkGbkC8JLYxxvXowcMG3WjAUzBTOOcfF3lvL1m9zmU4Yd9E2DXhpb4LnY41zA+hWeWbW2WdzmGrKANNCMNRxVrHlMNaGgxYGtXBjjnrnK85rc15BLoxTmhjB1LTLIZAtUUVssss3kYpmPkwLvBBxwGdbLuo3RWCezTxQ3XPMrDA4wPjdHAC36sGlMKOznQtKitjGuDg5hIrgSCMRRekmVA4EF0NHZ6MiafyIFQrdSZv480157+znN6QRv7Oc3pBRVaFRv7Oc3pBG/s5zekEFaFRv7Oc3pBHCGc5vSCCtCo39nOb0gjhDOc3pBBWhUcIZzm9II4QznN6QQVrB7oz4UWp/vCzInZzm1+8Fht0njRan+8KKw1VMP0efIZV/EWf4HqHVMX0ef6fKv4iz/AAPUVLoTSQgaaSEFSEkIMMmkhBUhJNA28msLl93lZvvD3LqAZxrC5fd5Wb749yBrYp7Q6O49gvPHgtb4NXF1BQVBWuFbZDkuS0m5G17nRRm0UjP1n1dD4Ok4gADSqi+tFhyhFIY5Lod4JDozCW+JfpeuCgu1J5MDnVlaMkTEeGyUXTysDaFxGfDDEjaslbbZapXOc9j45Y52xln+vE/eW3WUbnF2rgcc7sVjnTPJJLnEnEm8a60zxd968eZ3PyfZzZ6eKc+Ho9IXg7JoBIN8EGhBoCDsV6XSY4vwz4uqNeheaqLXgDdLto7EcAbpd1diuUIi24A3S7q7EcAbpd1diuUILbgDdLursRwBml3V2K5QgtuAN0u6uxHAG6XdXYrlCC24A3S7q7EcAbpd1diuUILbgDdLursRwBul3V2K5Qg85sj3Gh5JocW45+r0LD7pfGi1P94WYNra8FocCQDhisNum8aHU/3hRWGUxfR6/p8q/iLP8D1DpAutPKXOB1C7T3lTJ9Htn/i5Udym1QjZG7tUVLSapTQVISTQNCSEGHQkmgaEk0FQ5NYXLr/KzffHuXUI5NYXL0nlZvvD3ICq37c3ugisNpbPLG6ZjoJYixlKm8G444UwWgVWxWz/AE9Tv+qvqNgy5uxZO6Leo3wsjDyQ5rCXOcC2mGBbdLhjnvFYyTdDK4uJfKb3jZscKafQF75SteUXWbJ7ZR9Q1ruBUawktDQ05sc1M+mqx7rRaOUcozxtz1w/y6UzJkw3vauP8fkpS/LQilMKU2q34czQ7YO1LhtozVIpj4oFPTmQbbPX04/5BU8tc2hUPhzNDtg7UcObofsHavJ08rhdOY0wDQNWYLzETuac9Mxz6OsbUFzw5uh+wdqOHN0P2fyrcwPAJLHADOSDQdSoQXfDm6H7B2o4c3Q/YO1WiEF3w5uh+wdqOHN0P2DtVohBd8ObofsHajhzdD9g7VaIQXfDm6H7B2o4c3Q/YO1WibSaimdB7C0toB4ZDQWtBAoKnHl0rG7p/Gh1P94V/NK8ijs1QfFAx2Kw3UeNDqf7woMJVTJ9Hr+nyr+Is/wPUNVUy/R6/p8q/iLP8D1FS4mkhBUhJNA0JJoMMgJJoGhJNAxyawuXpfKy/eHuXUI5PyXLk3lZfvf8ICq2t9lLxUGm9RPkOFagXRQempG1anVblFLdDvXidHWoBaTQh2Oel1Ns6Ml7J1jnMFmkMjrgMkcLMb0RvXnNpXCpdXDSvPg0xBN95AIqaOoDyVx9HUr11vaIoWMZckic9zpd8rfJAGDczaUQ3LE4Nd8NaUqXCoFCMNGDnbU4WfRzl+Vm5s2Yyycoob2blGdU3JcPrX4Goz4HSMVcTWx77t9xfdFG3nVoPQvK/q2haZL67Pvz6561NfeqTHIa1lcSc+ep146tirv6toRf1bQgodHIRQyuIOcGpHvXlwL1v2/yri/q2hF/VtCC34F637f5RwL1v2/yri/q2hF/VtCC34F637f5RwL1v2/yri/q2hF/VtCC34F637f5RwL1v2/yri/q2hF/VtCC34F637f5TFjIxDqEY1AxHWve/q2hF/VtCCm0WCUNq9xLc4rjjn0rCbqPGh1P94WwSWhzmhpNQMGguwGpa/up8aHU/wB4UVg6qZfo9f0+VfxFn+B6hlTN9HvyGVfxFn+B6ipcTVKaBppIQVISQgw6Ek0DTVKaBjONYXLs3lZfvf8AC6iHJrC5dtTSJpmnAtfQjQQKEIKKre8kvhbaLOZwHQXmiUEuAuEgE4Y4Z/yWh1W/ZGycbTaILMHiMy1Ac6pAo29yY8hVRmN1GUMlyvsxsse9hkZZOGNLGvN1paQDTMS8HTTPmWHdJZcaCavJV0dM/L+Sye6HctwSWCMTCXfmyOvFpjDSzOKHHVgFiZbC5jbxLaVAF2Rric/INSorMll5BMMT/mjzY4e7YqQ+z1PlacmLK5hn61b01oprRHvK6CngGQGpwdcIA5BgetW94aRtRTWnTWgLw0jai8NI2oprRTWgV4aRtTvDSNqKa0U1oC8NI2ovDSNqKa0U1oC8NI2ovDSNqKa0qa0DvDSNqLw0jalTWnTWgpc4UOPIeVYHdT40Op/vCzxrdDqihdI0C9V4LQDVzeQG9gfQVgN1XjQ6n+8KKwamb6PfkMq/iLP8D1DCmf6PfkMq/iLP8D1FS4hJNA00k0DSQhBh0IQgaapTQVNzjWFy9bmFtotLDg5k0jHa2uLT7l1AoW7p+4qSC1S26EF0FrfvjwB5OY+MPzPhDWdCDQlnm7o4xdIbKC3MWloI1GqwCVUGfO6OPOWyEnlqypRxij5km1iwFUlaNg4xx8yTaxHGOPmybWLXkJSNg4yR8yTaxHGSPmSbWLX0qpUjYeMkfMl2sRxlj5ku1i11CUjYuMsfMl2sS4zR8yXaxa6hKRsXGaPmS7WI4zRcyXaxa4hKRsfGaLmS/sRxmi5kv7FraEpGycZ4uZL+xHGeLmS/sWtpJSNk4zQ8yX9mKxuWcqNnMZa1zbgcDepjUjRqWMqhRTU2/R+hIseUZOR1sjaDpuxVPxhQ9krJM1plZFExz3PcGgNFSSeQLpbcLuXbkzJ8NkqHSVdLO8ZnTP8AGp6AA1o+6g2FCSYQNNUpoKkJIQYdNJNAJpIQDiQMBU6K0WMt8toc1zODMlY4EOa9wLXDQQsohBFuU+58ZXFzbI6OvIJQ5o1VFetY49zKXzd/SCmRNBDPezl83f0gl3s5fN39JTOmghU9zaXzd21He3l+wd0lNaEEJnuby+bnpKnvdSfYHpKb0UQQh3u5PsD0ku94/wCxPSU43RoGxFwaBsCCD+9277E9JHe6k+wPSU4ho0DYmANAQQd3uZfsD0k+9tL5uekpxoEwgg4dzObzc9JVDuYT+bu6SnAJ1QQgO5ZP5u7pKodyqfzd3S/lTdVNBCPeqn83d0h2r1i7lcoIrZ3n/cFNSEGi7mchzWHGGwNDyKGV8gdJTQORo1BbdZbVaXUvwhn+8K9CaBhNJNA00kIGhCSDEoSTQNCSaATSTQNCSaBoQhA00kIGmkmgaapTQNNJMIGmqU0FSapTQNNJCCoJqlNA00k0DTSTQNNUpoGhCEGITSQgaaEIBCEIGhNCACaEIAJhNCACEIQNMIQgYQhCBphCEDTQhA0IQgYTQhA0IQgYTCaEAmhCBoQhB//Z"/>
          <p:cNvSpPr>
            <a:spLocks noChangeAspect="1" noChangeArrowheads="1"/>
          </p:cNvSpPr>
          <p:nvPr/>
        </p:nvSpPr>
        <p:spPr bwMode="auto">
          <a:xfrm>
            <a:off x="155575" y="-876300"/>
            <a:ext cx="2486025" cy="1838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Rectangle 92"/>
          <p:cNvSpPr/>
          <p:nvPr/>
        </p:nvSpPr>
        <p:spPr>
          <a:xfrm>
            <a:off x="2859574" y="1097896"/>
            <a:ext cx="343120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accent1"/>
                </a:solidFill>
              </a:rPr>
              <a:t>Unified Wired-Wireless Network</a:t>
            </a:r>
            <a:endParaRPr lang="en-US" b="1" dirty="0">
              <a:solidFill>
                <a:schemeClr val="accent1"/>
              </a:solidFill>
            </a:endParaRPr>
          </a:p>
        </p:txBody>
      </p:sp>
      <p:pic>
        <p:nvPicPr>
          <p:cNvPr id="14" name="Picture 1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36268" y="1440400"/>
            <a:ext cx="306577" cy="457200"/>
          </a:xfrm>
          <a:prstGeom prst="rect">
            <a:avLst/>
          </a:prstGeom>
          <a:solidFill>
            <a:schemeClr val="bg1"/>
          </a:solidFill>
          <a:ln>
            <a:noFill/>
          </a:ln>
          <a:effectLst/>
        </p:spPr>
      </p:pic>
      <p:pic>
        <p:nvPicPr>
          <p:cNvPr id="15" name="Picture 1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91116" y="1443931"/>
            <a:ext cx="306577" cy="457200"/>
          </a:xfrm>
          <a:prstGeom prst="rect">
            <a:avLst/>
          </a:prstGeom>
          <a:solidFill>
            <a:schemeClr val="bg1"/>
          </a:solidFill>
          <a:ln>
            <a:noFill/>
          </a:ln>
          <a:effectLst/>
        </p:spPr>
      </p:pic>
      <p:pic>
        <p:nvPicPr>
          <p:cNvPr id="16"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089583" y="1389825"/>
            <a:ext cx="631178" cy="55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097311" y="1389825"/>
            <a:ext cx="631178" cy="55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4786831" y="2967773"/>
            <a:ext cx="1415772" cy="430887"/>
          </a:xfrm>
          <a:prstGeom prst="rect">
            <a:avLst/>
          </a:prstGeom>
          <a:noFill/>
        </p:spPr>
        <p:txBody>
          <a:bodyPr wrap="none" rtlCol="0">
            <a:spAutoFit/>
          </a:bodyPr>
          <a:lstStyle/>
          <a:p>
            <a:pPr marL="0" defTabSz="430213">
              <a:spcAft>
                <a:spcPts val="400"/>
              </a:spcAft>
              <a:buSzPct val="100000"/>
            </a:pPr>
            <a:r>
              <a:rPr lang="en-US" sz="1100" dirty="0" smtClean="0">
                <a:latin typeface="HP Simplified" pitchFamily="34" charset="0"/>
                <a:cs typeface="HP Simplified" pitchFamily="34" charset="0"/>
              </a:rPr>
              <a:t>Unified Wired-WLAN </a:t>
            </a:r>
            <a:br>
              <a:rPr lang="en-US" sz="1100" dirty="0" smtClean="0">
                <a:latin typeface="HP Simplified" pitchFamily="34" charset="0"/>
                <a:cs typeface="HP Simplified" pitchFamily="34" charset="0"/>
              </a:rPr>
            </a:br>
            <a:r>
              <a:rPr lang="en-US" sz="1100" dirty="0" smtClean="0">
                <a:latin typeface="HP Simplified" pitchFamily="34" charset="0"/>
                <a:cs typeface="HP Simplified" pitchFamily="34" charset="0"/>
              </a:rPr>
              <a:t>Switch Infrastructure</a:t>
            </a:r>
          </a:p>
        </p:txBody>
      </p:sp>
      <p:sp>
        <p:nvSpPr>
          <p:cNvPr id="32" name="TextBox 31"/>
          <p:cNvSpPr txBox="1"/>
          <p:nvPr/>
        </p:nvSpPr>
        <p:spPr>
          <a:xfrm>
            <a:off x="4786831" y="4037999"/>
            <a:ext cx="2207656" cy="261610"/>
          </a:xfrm>
          <a:prstGeom prst="rect">
            <a:avLst/>
          </a:prstGeom>
          <a:noFill/>
        </p:spPr>
        <p:txBody>
          <a:bodyPr wrap="none" rtlCol="0">
            <a:spAutoFit/>
          </a:bodyPr>
          <a:lstStyle/>
          <a:p>
            <a:pPr marL="0" defTabSz="430213">
              <a:spcAft>
                <a:spcPts val="400"/>
              </a:spcAft>
              <a:buSzPct val="100000"/>
            </a:pPr>
            <a:r>
              <a:rPr lang="en-US" sz="1100" dirty="0" smtClean="0">
                <a:latin typeface="HP Simplified" pitchFamily="34" charset="0"/>
                <a:cs typeface="HP Simplified" pitchFamily="34" charset="0"/>
              </a:rPr>
              <a:t>Single-pane-of glass management</a:t>
            </a:r>
          </a:p>
        </p:txBody>
      </p:sp>
      <p:sp>
        <p:nvSpPr>
          <p:cNvPr id="33" name="TextBox 32"/>
          <p:cNvSpPr txBox="1"/>
          <p:nvPr/>
        </p:nvSpPr>
        <p:spPr>
          <a:xfrm>
            <a:off x="4786831" y="2278459"/>
            <a:ext cx="971741" cy="261610"/>
          </a:xfrm>
          <a:prstGeom prst="rect">
            <a:avLst/>
          </a:prstGeom>
          <a:noFill/>
        </p:spPr>
        <p:txBody>
          <a:bodyPr wrap="none" rtlCol="0">
            <a:spAutoFit/>
          </a:bodyPr>
          <a:lstStyle/>
          <a:p>
            <a:pPr marL="0" defTabSz="430213">
              <a:spcAft>
                <a:spcPts val="400"/>
              </a:spcAft>
              <a:buSzPct val="100000"/>
            </a:pPr>
            <a:r>
              <a:rPr lang="en-US" sz="1100" dirty="0" smtClean="0">
                <a:latin typeface="HP Simplified" pitchFamily="34" charset="0"/>
                <a:cs typeface="HP Simplified" pitchFamily="34" charset="0"/>
              </a:rPr>
              <a:t>Access points</a:t>
            </a:r>
          </a:p>
        </p:txBody>
      </p:sp>
      <p:sp>
        <p:nvSpPr>
          <p:cNvPr id="34" name="TextBox 33"/>
          <p:cNvSpPr txBox="1"/>
          <p:nvPr/>
        </p:nvSpPr>
        <p:spPr>
          <a:xfrm>
            <a:off x="4786831" y="1556345"/>
            <a:ext cx="1669047" cy="261610"/>
          </a:xfrm>
          <a:prstGeom prst="rect">
            <a:avLst/>
          </a:prstGeom>
          <a:noFill/>
        </p:spPr>
        <p:txBody>
          <a:bodyPr wrap="none" rtlCol="0">
            <a:spAutoFit/>
          </a:bodyPr>
          <a:lstStyle/>
          <a:p>
            <a:pPr marL="0" defTabSz="430213">
              <a:spcAft>
                <a:spcPts val="400"/>
              </a:spcAft>
              <a:buSzPct val="100000"/>
            </a:pPr>
            <a:r>
              <a:rPr lang="en-US" sz="1100" dirty="0" smtClean="0">
                <a:latin typeface="HP Simplified" pitchFamily="34" charset="0"/>
                <a:cs typeface="HP Simplified" pitchFamily="34" charset="0"/>
              </a:rPr>
              <a:t>Desktop &amp; Mobile devices</a:t>
            </a:r>
          </a:p>
        </p:txBody>
      </p:sp>
      <p:grpSp>
        <p:nvGrpSpPr>
          <p:cNvPr id="36" name="Group 38"/>
          <p:cNvGrpSpPr>
            <a:grpSpLocks noChangeAspect="1"/>
          </p:cNvGrpSpPr>
          <p:nvPr/>
        </p:nvGrpSpPr>
        <p:grpSpPr>
          <a:xfrm>
            <a:off x="3101722" y="3892579"/>
            <a:ext cx="611136" cy="552450"/>
            <a:chOff x="2362200" y="1276350"/>
            <a:chExt cx="2243357" cy="2027932"/>
          </a:xfrm>
        </p:grpSpPr>
        <p:grpSp>
          <p:nvGrpSpPr>
            <p:cNvPr id="37" name="Group 236"/>
            <p:cNvGrpSpPr/>
            <p:nvPr/>
          </p:nvGrpSpPr>
          <p:grpSpPr>
            <a:xfrm>
              <a:off x="2362200" y="1276350"/>
              <a:ext cx="1798740" cy="1382960"/>
              <a:chOff x="2362199" y="1276350"/>
              <a:chExt cx="2057053" cy="1382960"/>
            </a:xfrm>
          </p:grpSpPr>
          <p:sp>
            <p:nvSpPr>
              <p:cNvPr id="58" name="Freeform 6"/>
              <p:cNvSpPr>
                <a:spLocks noEditPoints="1"/>
              </p:cNvSpPr>
              <p:nvPr/>
            </p:nvSpPr>
            <p:spPr bwMode="auto">
              <a:xfrm>
                <a:off x="2362199" y="1276350"/>
                <a:ext cx="2057053" cy="1382960"/>
              </a:xfrm>
              <a:custGeom>
                <a:avLst/>
                <a:gdLst/>
                <a:ahLst/>
                <a:cxnLst>
                  <a:cxn ang="0">
                    <a:pos x="21" y="216"/>
                  </a:cxn>
                  <a:cxn ang="0">
                    <a:pos x="0" y="194"/>
                  </a:cxn>
                  <a:cxn ang="0">
                    <a:pos x="0" y="0"/>
                  </a:cxn>
                  <a:cxn ang="0">
                    <a:pos x="302" y="0"/>
                  </a:cxn>
                  <a:cxn ang="0">
                    <a:pos x="324" y="21"/>
                  </a:cxn>
                  <a:cxn ang="0">
                    <a:pos x="324" y="216"/>
                  </a:cxn>
                  <a:cxn ang="0">
                    <a:pos x="21" y="216"/>
                  </a:cxn>
                  <a:cxn ang="0">
                    <a:pos x="266" y="21"/>
                  </a:cxn>
                  <a:cxn ang="0">
                    <a:pos x="21" y="21"/>
                  </a:cxn>
                  <a:cxn ang="0">
                    <a:pos x="21" y="194"/>
                  </a:cxn>
                  <a:cxn ang="0">
                    <a:pos x="266" y="194"/>
                  </a:cxn>
                  <a:cxn ang="0">
                    <a:pos x="266" y="21"/>
                  </a:cxn>
                </a:cxnLst>
                <a:rect l="0" t="0" r="r" b="b"/>
                <a:pathLst>
                  <a:path w="324" h="216">
                    <a:moveTo>
                      <a:pt x="21" y="216"/>
                    </a:moveTo>
                    <a:cubicBezTo>
                      <a:pt x="10" y="216"/>
                      <a:pt x="0" y="206"/>
                      <a:pt x="0" y="194"/>
                    </a:cubicBezTo>
                    <a:cubicBezTo>
                      <a:pt x="0" y="0"/>
                      <a:pt x="0" y="0"/>
                      <a:pt x="0" y="0"/>
                    </a:cubicBezTo>
                    <a:cubicBezTo>
                      <a:pt x="302" y="0"/>
                      <a:pt x="302" y="0"/>
                      <a:pt x="302" y="0"/>
                    </a:cubicBezTo>
                    <a:cubicBezTo>
                      <a:pt x="314" y="0"/>
                      <a:pt x="324" y="9"/>
                      <a:pt x="324" y="21"/>
                    </a:cubicBezTo>
                    <a:cubicBezTo>
                      <a:pt x="324" y="216"/>
                      <a:pt x="324" y="216"/>
                      <a:pt x="324" y="216"/>
                    </a:cubicBezTo>
                    <a:lnTo>
                      <a:pt x="21" y="216"/>
                    </a:lnTo>
                    <a:close/>
                    <a:moveTo>
                      <a:pt x="266" y="21"/>
                    </a:moveTo>
                    <a:cubicBezTo>
                      <a:pt x="21" y="21"/>
                      <a:pt x="21" y="21"/>
                      <a:pt x="21" y="21"/>
                    </a:cubicBezTo>
                    <a:cubicBezTo>
                      <a:pt x="21" y="194"/>
                      <a:pt x="21" y="194"/>
                      <a:pt x="21" y="194"/>
                    </a:cubicBezTo>
                    <a:cubicBezTo>
                      <a:pt x="266" y="194"/>
                      <a:pt x="266" y="194"/>
                      <a:pt x="266" y="194"/>
                    </a:cubicBezTo>
                    <a:lnTo>
                      <a:pt x="266" y="21"/>
                    </a:lnTo>
                    <a:close/>
                  </a:path>
                </a:pathLst>
              </a:custGeom>
              <a:solidFill>
                <a:srgbClr val="0C95D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Rectangle 58"/>
              <p:cNvSpPr/>
              <p:nvPr/>
            </p:nvSpPr>
            <p:spPr>
              <a:xfrm>
                <a:off x="2483141" y="1367406"/>
                <a:ext cx="1619076" cy="11660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Rectangle 37"/>
            <p:cNvSpPr/>
            <p:nvPr/>
          </p:nvSpPr>
          <p:spPr>
            <a:xfrm>
              <a:off x="2499919" y="1879134"/>
              <a:ext cx="1526797" cy="6878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2499919" y="1375794"/>
              <a:ext cx="721453" cy="436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3301767" y="1375794"/>
              <a:ext cx="721453" cy="436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244"/>
            <p:cNvGrpSpPr/>
            <p:nvPr/>
          </p:nvGrpSpPr>
          <p:grpSpPr>
            <a:xfrm>
              <a:off x="2687085" y="1426085"/>
              <a:ext cx="344488" cy="360363"/>
              <a:chOff x="3198813" y="738188"/>
              <a:chExt cx="344488" cy="360363"/>
            </a:xfrm>
          </p:grpSpPr>
          <p:sp>
            <p:nvSpPr>
              <p:cNvPr id="54" name="Freeform 5"/>
              <p:cNvSpPr>
                <a:spLocks/>
              </p:cNvSpPr>
              <p:nvPr/>
            </p:nvSpPr>
            <p:spPr bwMode="auto">
              <a:xfrm>
                <a:off x="3198813" y="976313"/>
                <a:ext cx="344488" cy="122238"/>
              </a:xfrm>
              <a:custGeom>
                <a:avLst/>
                <a:gdLst/>
                <a:ahLst/>
                <a:cxnLst>
                  <a:cxn ang="0">
                    <a:pos x="0" y="0"/>
                  </a:cxn>
                  <a:cxn ang="0">
                    <a:pos x="75" y="18"/>
                  </a:cxn>
                  <a:cxn ang="0">
                    <a:pos x="151" y="0"/>
                  </a:cxn>
                  <a:cxn ang="0">
                    <a:pos x="151" y="0"/>
                  </a:cxn>
                  <a:cxn ang="0">
                    <a:pos x="151" y="36"/>
                  </a:cxn>
                  <a:cxn ang="0">
                    <a:pos x="151" y="36"/>
                  </a:cxn>
                  <a:cxn ang="0">
                    <a:pos x="75" y="54"/>
                  </a:cxn>
                  <a:cxn ang="0">
                    <a:pos x="0" y="36"/>
                  </a:cxn>
                  <a:cxn ang="0">
                    <a:pos x="0" y="36"/>
                  </a:cxn>
                  <a:cxn ang="0">
                    <a:pos x="0" y="0"/>
                  </a:cxn>
                </a:cxnLst>
                <a:rect l="0" t="0" r="r" b="b"/>
                <a:pathLst>
                  <a:path w="151" h="54">
                    <a:moveTo>
                      <a:pt x="0" y="0"/>
                    </a:moveTo>
                    <a:cubicBezTo>
                      <a:pt x="0" y="10"/>
                      <a:pt x="34" y="18"/>
                      <a:pt x="75" y="18"/>
                    </a:cubicBezTo>
                    <a:cubicBezTo>
                      <a:pt x="117" y="18"/>
                      <a:pt x="151" y="10"/>
                      <a:pt x="151" y="0"/>
                    </a:cubicBezTo>
                    <a:cubicBezTo>
                      <a:pt x="151" y="0"/>
                      <a:pt x="151" y="0"/>
                      <a:pt x="151" y="0"/>
                    </a:cubicBezTo>
                    <a:cubicBezTo>
                      <a:pt x="151" y="36"/>
                      <a:pt x="151" y="36"/>
                      <a:pt x="151" y="36"/>
                    </a:cubicBezTo>
                    <a:cubicBezTo>
                      <a:pt x="151" y="36"/>
                      <a:pt x="151" y="36"/>
                      <a:pt x="151" y="36"/>
                    </a:cubicBezTo>
                    <a:cubicBezTo>
                      <a:pt x="151" y="46"/>
                      <a:pt x="117" y="54"/>
                      <a:pt x="75" y="54"/>
                    </a:cubicBezTo>
                    <a:cubicBezTo>
                      <a:pt x="34" y="54"/>
                      <a:pt x="0" y="46"/>
                      <a:pt x="0" y="36"/>
                    </a:cubicBezTo>
                    <a:cubicBezTo>
                      <a:pt x="0" y="36"/>
                      <a:pt x="0" y="36"/>
                      <a:pt x="0" y="36"/>
                    </a:cubicBezTo>
                    <a:lnTo>
                      <a:pt x="0" y="0"/>
                    </a:lnTo>
                    <a:close/>
                  </a:path>
                </a:pathLst>
              </a:custGeom>
              <a:solidFill>
                <a:srgbClr val="1096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
              <p:cNvSpPr>
                <a:spLocks/>
              </p:cNvSpPr>
              <p:nvPr/>
            </p:nvSpPr>
            <p:spPr bwMode="auto">
              <a:xfrm>
                <a:off x="3198813" y="881063"/>
                <a:ext cx="344488" cy="115888"/>
              </a:xfrm>
              <a:custGeom>
                <a:avLst/>
                <a:gdLst/>
                <a:ahLst/>
                <a:cxnLst>
                  <a:cxn ang="0">
                    <a:pos x="0" y="0"/>
                  </a:cxn>
                  <a:cxn ang="0">
                    <a:pos x="75" y="17"/>
                  </a:cxn>
                  <a:cxn ang="0">
                    <a:pos x="151" y="0"/>
                  </a:cxn>
                  <a:cxn ang="0">
                    <a:pos x="151" y="0"/>
                  </a:cxn>
                  <a:cxn ang="0">
                    <a:pos x="151" y="34"/>
                  </a:cxn>
                  <a:cxn ang="0">
                    <a:pos x="151" y="34"/>
                  </a:cxn>
                  <a:cxn ang="0">
                    <a:pos x="75" y="51"/>
                  </a:cxn>
                  <a:cxn ang="0">
                    <a:pos x="0" y="34"/>
                  </a:cxn>
                  <a:cxn ang="0">
                    <a:pos x="0" y="34"/>
                  </a:cxn>
                  <a:cxn ang="0">
                    <a:pos x="0" y="0"/>
                  </a:cxn>
                </a:cxnLst>
                <a:rect l="0" t="0" r="r" b="b"/>
                <a:pathLst>
                  <a:path w="151" h="51">
                    <a:moveTo>
                      <a:pt x="0" y="0"/>
                    </a:moveTo>
                    <a:cubicBezTo>
                      <a:pt x="0" y="9"/>
                      <a:pt x="34" y="17"/>
                      <a:pt x="75" y="17"/>
                    </a:cubicBezTo>
                    <a:cubicBezTo>
                      <a:pt x="117" y="17"/>
                      <a:pt x="151" y="9"/>
                      <a:pt x="151" y="0"/>
                    </a:cubicBezTo>
                    <a:cubicBezTo>
                      <a:pt x="151" y="0"/>
                      <a:pt x="151" y="0"/>
                      <a:pt x="151" y="0"/>
                    </a:cubicBezTo>
                    <a:cubicBezTo>
                      <a:pt x="151" y="34"/>
                      <a:pt x="151" y="34"/>
                      <a:pt x="151" y="34"/>
                    </a:cubicBezTo>
                    <a:cubicBezTo>
                      <a:pt x="151" y="34"/>
                      <a:pt x="151" y="34"/>
                      <a:pt x="151" y="34"/>
                    </a:cubicBezTo>
                    <a:cubicBezTo>
                      <a:pt x="151" y="44"/>
                      <a:pt x="117" y="51"/>
                      <a:pt x="75" y="51"/>
                    </a:cubicBezTo>
                    <a:cubicBezTo>
                      <a:pt x="34" y="51"/>
                      <a:pt x="0" y="44"/>
                      <a:pt x="0" y="34"/>
                    </a:cubicBezTo>
                    <a:cubicBezTo>
                      <a:pt x="0" y="34"/>
                      <a:pt x="0" y="34"/>
                      <a:pt x="0" y="34"/>
                    </a:cubicBezTo>
                    <a:lnTo>
                      <a:pt x="0" y="0"/>
                    </a:lnTo>
                    <a:close/>
                  </a:path>
                </a:pathLst>
              </a:custGeom>
              <a:solidFill>
                <a:srgbClr val="1096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7"/>
              <p:cNvSpPr>
                <a:spLocks/>
              </p:cNvSpPr>
              <p:nvPr/>
            </p:nvSpPr>
            <p:spPr bwMode="auto">
              <a:xfrm>
                <a:off x="3198813" y="776288"/>
                <a:ext cx="344488" cy="117475"/>
              </a:xfrm>
              <a:custGeom>
                <a:avLst/>
                <a:gdLst/>
                <a:ahLst/>
                <a:cxnLst>
                  <a:cxn ang="0">
                    <a:pos x="0" y="0"/>
                  </a:cxn>
                  <a:cxn ang="0">
                    <a:pos x="75" y="18"/>
                  </a:cxn>
                  <a:cxn ang="0">
                    <a:pos x="151" y="0"/>
                  </a:cxn>
                  <a:cxn ang="0">
                    <a:pos x="151" y="0"/>
                  </a:cxn>
                  <a:cxn ang="0">
                    <a:pos x="151" y="35"/>
                  </a:cxn>
                  <a:cxn ang="0">
                    <a:pos x="151" y="35"/>
                  </a:cxn>
                  <a:cxn ang="0">
                    <a:pos x="75" y="52"/>
                  </a:cxn>
                  <a:cxn ang="0">
                    <a:pos x="0" y="35"/>
                  </a:cxn>
                  <a:cxn ang="0">
                    <a:pos x="0" y="35"/>
                  </a:cxn>
                  <a:cxn ang="0">
                    <a:pos x="0" y="0"/>
                  </a:cxn>
                </a:cxnLst>
                <a:rect l="0" t="0" r="r" b="b"/>
                <a:pathLst>
                  <a:path w="151" h="52">
                    <a:moveTo>
                      <a:pt x="0" y="0"/>
                    </a:moveTo>
                    <a:cubicBezTo>
                      <a:pt x="0" y="10"/>
                      <a:pt x="34" y="18"/>
                      <a:pt x="75" y="18"/>
                    </a:cubicBezTo>
                    <a:cubicBezTo>
                      <a:pt x="117" y="18"/>
                      <a:pt x="151" y="10"/>
                      <a:pt x="151" y="0"/>
                    </a:cubicBezTo>
                    <a:cubicBezTo>
                      <a:pt x="151" y="0"/>
                      <a:pt x="151" y="0"/>
                      <a:pt x="151" y="0"/>
                    </a:cubicBezTo>
                    <a:cubicBezTo>
                      <a:pt x="151" y="35"/>
                      <a:pt x="151" y="35"/>
                      <a:pt x="151" y="35"/>
                    </a:cubicBezTo>
                    <a:cubicBezTo>
                      <a:pt x="151" y="35"/>
                      <a:pt x="151" y="35"/>
                      <a:pt x="151" y="35"/>
                    </a:cubicBezTo>
                    <a:cubicBezTo>
                      <a:pt x="151" y="45"/>
                      <a:pt x="117" y="52"/>
                      <a:pt x="75" y="52"/>
                    </a:cubicBezTo>
                    <a:cubicBezTo>
                      <a:pt x="34" y="52"/>
                      <a:pt x="0" y="45"/>
                      <a:pt x="0" y="35"/>
                    </a:cubicBezTo>
                    <a:cubicBezTo>
                      <a:pt x="0" y="35"/>
                      <a:pt x="0" y="35"/>
                      <a:pt x="0" y="35"/>
                    </a:cubicBezTo>
                    <a:lnTo>
                      <a:pt x="0" y="0"/>
                    </a:lnTo>
                    <a:close/>
                  </a:path>
                </a:pathLst>
              </a:custGeom>
              <a:solidFill>
                <a:srgbClr val="1096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Oval 8"/>
              <p:cNvSpPr>
                <a:spLocks noChangeArrowheads="1"/>
              </p:cNvSpPr>
              <p:nvPr/>
            </p:nvSpPr>
            <p:spPr bwMode="auto">
              <a:xfrm>
                <a:off x="3208338" y="738188"/>
                <a:ext cx="327025" cy="60325"/>
              </a:xfrm>
              <a:prstGeom prst="ellipse">
                <a:avLst/>
              </a:prstGeom>
              <a:solidFill>
                <a:srgbClr val="1096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Group 262"/>
            <p:cNvGrpSpPr/>
            <p:nvPr/>
          </p:nvGrpSpPr>
          <p:grpSpPr>
            <a:xfrm>
              <a:off x="3362211" y="1409350"/>
              <a:ext cx="614168" cy="365401"/>
              <a:chOff x="1916723" y="3949700"/>
              <a:chExt cx="849923" cy="710223"/>
            </a:xfrm>
          </p:grpSpPr>
          <p:sp>
            <p:nvSpPr>
              <p:cNvPr id="50" name="Rectangle 49"/>
              <p:cNvSpPr/>
              <p:nvPr/>
            </p:nvSpPr>
            <p:spPr>
              <a:xfrm>
                <a:off x="1916723" y="4299438"/>
                <a:ext cx="175846" cy="3604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2133600" y="4146550"/>
                <a:ext cx="175846" cy="5133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2362200" y="3949700"/>
                <a:ext cx="175846" cy="7102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2590800" y="4216400"/>
                <a:ext cx="175846" cy="4435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282"/>
            <p:cNvGrpSpPr/>
            <p:nvPr/>
          </p:nvGrpSpPr>
          <p:grpSpPr>
            <a:xfrm>
              <a:off x="2438400" y="1774750"/>
              <a:ext cx="1474445" cy="774978"/>
              <a:chOff x="6152370" y="3698226"/>
              <a:chExt cx="1474445" cy="900208"/>
            </a:xfrm>
          </p:grpSpPr>
          <p:cxnSp>
            <p:nvCxnSpPr>
              <p:cNvPr id="47" name="Straight Arrow Connector 46"/>
              <p:cNvCxnSpPr>
                <a:endCxn id="53" idx="2"/>
              </p:cNvCxnSpPr>
              <p:nvPr/>
            </p:nvCxnSpPr>
            <p:spPr>
              <a:xfrm flipV="1">
                <a:off x="7072053" y="3698226"/>
                <a:ext cx="554762" cy="614787"/>
              </a:xfrm>
              <a:prstGeom prst="straightConnector1">
                <a:avLst/>
              </a:prstGeom>
              <a:ln w="28575" cap="rnd"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flipV="1">
                <a:off x="6633353" y="4260158"/>
                <a:ext cx="433417" cy="58141"/>
              </a:xfrm>
              <a:prstGeom prst="line">
                <a:avLst/>
              </a:prstGeom>
              <a:ln w="28575" cap="rnd"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6152370" y="4265444"/>
                <a:ext cx="470412" cy="332990"/>
              </a:xfrm>
              <a:prstGeom prst="line">
                <a:avLst/>
              </a:prstGeom>
              <a:ln w="28575" cap="rnd"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44" name="Group 302"/>
            <p:cNvGrpSpPr/>
            <p:nvPr/>
          </p:nvGrpSpPr>
          <p:grpSpPr>
            <a:xfrm>
              <a:off x="3449275" y="2181137"/>
              <a:ext cx="1156282" cy="1123145"/>
              <a:chOff x="9144000" y="375016"/>
              <a:chExt cx="3389152" cy="3292022"/>
            </a:xfrm>
          </p:grpSpPr>
          <p:sp>
            <p:nvSpPr>
              <p:cNvPr id="45" name="Freeform 24"/>
              <p:cNvSpPr>
                <a:spLocks/>
              </p:cNvSpPr>
              <p:nvPr/>
            </p:nvSpPr>
            <p:spPr bwMode="auto">
              <a:xfrm>
                <a:off x="9144000" y="2326722"/>
                <a:ext cx="3389152" cy="1340316"/>
              </a:xfrm>
              <a:custGeom>
                <a:avLst/>
                <a:gdLst/>
                <a:ahLst/>
                <a:cxnLst>
                  <a:cxn ang="0">
                    <a:pos x="256" y="5"/>
                  </a:cxn>
                  <a:cxn ang="0">
                    <a:pos x="63" y="5"/>
                  </a:cxn>
                  <a:cxn ang="0">
                    <a:pos x="55" y="5"/>
                  </a:cxn>
                  <a:cxn ang="0">
                    <a:pos x="13" y="5"/>
                  </a:cxn>
                  <a:cxn ang="0">
                    <a:pos x="13" y="46"/>
                  </a:cxn>
                  <a:cxn ang="0">
                    <a:pos x="13" y="79"/>
                  </a:cxn>
                  <a:cxn ang="0">
                    <a:pos x="13" y="157"/>
                  </a:cxn>
                  <a:cxn ang="0">
                    <a:pos x="55" y="190"/>
                  </a:cxn>
                  <a:cxn ang="0">
                    <a:pos x="213" y="190"/>
                  </a:cxn>
                  <a:cxn ang="0">
                    <a:pos x="256" y="190"/>
                  </a:cxn>
                  <a:cxn ang="0">
                    <a:pos x="290" y="190"/>
                  </a:cxn>
                  <a:cxn ang="0">
                    <a:pos x="290" y="157"/>
                  </a:cxn>
                  <a:cxn ang="0">
                    <a:pos x="290" y="93"/>
                  </a:cxn>
                  <a:cxn ang="0">
                    <a:pos x="290" y="46"/>
                  </a:cxn>
                  <a:cxn ang="0">
                    <a:pos x="256" y="5"/>
                  </a:cxn>
                </a:cxnLst>
                <a:rect l="0" t="0" r="r" b="b"/>
                <a:pathLst>
                  <a:path w="320" h="190">
                    <a:moveTo>
                      <a:pt x="256" y="5"/>
                    </a:moveTo>
                    <a:cubicBezTo>
                      <a:pt x="0" y="5"/>
                      <a:pt x="63" y="5"/>
                      <a:pt x="63" y="5"/>
                    </a:cubicBezTo>
                    <a:cubicBezTo>
                      <a:pt x="12" y="5"/>
                      <a:pt x="55" y="5"/>
                      <a:pt x="55" y="5"/>
                    </a:cubicBezTo>
                    <a:cubicBezTo>
                      <a:pt x="13" y="5"/>
                      <a:pt x="13" y="5"/>
                      <a:pt x="13" y="5"/>
                    </a:cubicBezTo>
                    <a:cubicBezTo>
                      <a:pt x="13" y="46"/>
                      <a:pt x="13" y="46"/>
                      <a:pt x="13" y="46"/>
                    </a:cubicBezTo>
                    <a:cubicBezTo>
                      <a:pt x="13" y="112"/>
                      <a:pt x="13" y="79"/>
                      <a:pt x="13" y="79"/>
                    </a:cubicBezTo>
                    <a:cubicBezTo>
                      <a:pt x="13" y="182"/>
                      <a:pt x="13" y="157"/>
                      <a:pt x="13" y="157"/>
                    </a:cubicBezTo>
                    <a:cubicBezTo>
                      <a:pt x="13" y="174"/>
                      <a:pt x="30" y="190"/>
                      <a:pt x="55" y="190"/>
                    </a:cubicBezTo>
                    <a:cubicBezTo>
                      <a:pt x="320" y="190"/>
                      <a:pt x="213" y="190"/>
                      <a:pt x="213" y="190"/>
                    </a:cubicBezTo>
                    <a:cubicBezTo>
                      <a:pt x="256" y="190"/>
                      <a:pt x="256" y="190"/>
                      <a:pt x="256" y="190"/>
                    </a:cubicBezTo>
                    <a:cubicBezTo>
                      <a:pt x="290" y="190"/>
                      <a:pt x="290" y="190"/>
                      <a:pt x="290" y="190"/>
                    </a:cubicBezTo>
                    <a:cubicBezTo>
                      <a:pt x="290" y="157"/>
                      <a:pt x="290" y="157"/>
                      <a:pt x="290" y="157"/>
                    </a:cubicBezTo>
                    <a:cubicBezTo>
                      <a:pt x="290" y="65"/>
                      <a:pt x="290" y="93"/>
                      <a:pt x="290" y="93"/>
                    </a:cubicBezTo>
                    <a:cubicBezTo>
                      <a:pt x="290" y="0"/>
                      <a:pt x="290" y="46"/>
                      <a:pt x="290" y="46"/>
                    </a:cubicBezTo>
                    <a:cubicBezTo>
                      <a:pt x="290" y="21"/>
                      <a:pt x="273" y="5"/>
                      <a:pt x="256" y="5"/>
                    </a:cubicBezTo>
                    <a:close/>
                  </a:path>
                </a:pathLst>
              </a:custGeom>
              <a:solidFill>
                <a:srgbClr val="1498D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
              <p:cNvSpPr>
                <a:spLocks/>
              </p:cNvSpPr>
              <p:nvPr/>
            </p:nvSpPr>
            <p:spPr bwMode="auto">
              <a:xfrm rot="21282589">
                <a:off x="9792717" y="375016"/>
                <a:ext cx="1797040" cy="1845180"/>
              </a:xfrm>
              <a:custGeom>
                <a:avLst/>
                <a:gdLst/>
                <a:ahLst/>
                <a:cxnLst>
                  <a:cxn ang="0">
                    <a:pos x="2" y="34"/>
                  </a:cxn>
                  <a:cxn ang="0">
                    <a:pos x="38" y="1"/>
                  </a:cxn>
                  <a:cxn ang="0">
                    <a:pos x="69" y="39"/>
                  </a:cxn>
                  <a:cxn ang="0">
                    <a:pos x="33" y="72"/>
                  </a:cxn>
                  <a:cxn ang="0">
                    <a:pos x="2" y="34"/>
                  </a:cxn>
                </a:cxnLst>
                <a:rect l="0" t="0" r="r" b="b"/>
                <a:pathLst>
                  <a:path w="71" h="73">
                    <a:moveTo>
                      <a:pt x="2" y="34"/>
                    </a:moveTo>
                    <a:cubicBezTo>
                      <a:pt x="4" y="9"/>
                      <a:pt x="15" y="0"/>
                      <a:pt x="38" y="1"/>
                    </a:cubicBezTo>
                    <a:cubicBezTo>
                      <a:pt x="62" y="3"/>
                      <a:pt x="71" y="14"/>
                      <a:pt x="69" y="39"/>
                    </a:cubicBezTo>
                    <a:cubicBezTo>
                      <a:pt x="67" y="64"/>
                      <a:pt x="56" y="73"/>
                      <a:pt x="33" y="72"/>
                    </a:cubicBezTo>
                    <a:cubicBezTo>
                      <a:pt x="9" y="70"/>
                      <a:pt x="0" y="59"/>
                      <a:pt x="2" y="34"/>
                    </a:cubicBezTo>
                  </a:path>
                </a:pathLst>
              </a:custGeom>
              <a:solidFill>
                <a:srgbClr val="1095D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cxnSp>
        <p:nvCxnSpPr>
          <p:cNvPr id="67" name="Straight Connector 66"/>
          <p:cNvCxnSpPr/>
          <p:nvPr/>
        </p:nvCxnSpPr>
        <p:spPr>
          <a:xfrm>
            <a:off x="3410590" y="2041826"/>
            <a:ext cx="0" cy="822960"/>
          </a:xfrm>
          <a:prstGeom prst="line">
            <a:avLst/>
          </a:prstGeom>
          <a:ln w="19050" cmpd="sng">
            <a:solidFill>
              <a:srgbClr val="37A5E1"/>
            </a:solidFill>
          </a:ln>
          <a:effectLst/>
        </p:spPr>
        <p:style>
          <a:lnRef idx="2">
            <a:schemeClr val="accent1"/>
          </a:lnRef>
          <a:fillRef idx="0">
            <a:schemeClr val="accent1"/>
          </a:fillRef>
          <a:effectRef idx="1">
            <a:schemeClr val="accent1"/>
          </a:effectRef>
          <a:fontRef idx="minor">
            <a:schemeClr val="tx1"/>
          </a:fontRef>
        </p:style>
      </p:cxnSp>
      <p:sp>
        <p:nvSpPr>
          <p:cNvPr id="68" name="Freeform 67"/>
          <p:cNvSpPr/>
          <p:nvPr/>
        </p:nvSpPr>
        <p:spPr>
          <a:xfrm>
            <a:off x="2407741" y="1863970"/>
            <a:ext cx="2010183" cy="182880"/>
          </a:xfrm>
          <a:custGeom>
            <a:avLst/>
            <a:gdLst>
              <a:gd name="connsiteX0" fmla="*/ 1205802 w 1210827"/>
              <a:gd name="connsiteY0" fmla="*/ 5024 h 281353"/>
              <a:gd name="connsiteX1" fmla="*/ 1210827 w 1210827"/>
              <a:gd name="connsiteY1" fmla="*/ 281353 h 281353"/>
              <a:gd name="connsiteX2" fmla="*/ 0 w 1210827"/>
              <a:gd name="connsiteY2" fmla="*/ 281353 h 281353"/>
              <a:gd name="connsiteX3" fmla="*/ 0 w 1210827"/>
              <a:gd name="connsiteY3" fmla="*/ 0 h 281353"/>
            </a:gdLst>
            <a:ahLst/>
            <a:cxnLst>
              <a:cxn ang="0">
                <a:pos x="connsiteX0" y="connsiteY0"/>
              </a:cxn>
              <a:cxn ang="0">
                <a:pos x="connsiteX1" y="connsiteY1"/>
              </a:cxn>
              <a:cxn ang="0">
                <a:pos x="connsiteX2" y="connsiteY2"/>
              </a:cxn>
              <a:cxn ang="0">
                <a:pos x="connsiteX3" y="connsiteY3"/>
              </a:cxn>
            </a:cxnLst>
            <a:rect l="l" t="t" r="r" b="b"/>
            <a:pathLst>
              <a:path w="1210827" h="281353">
                <a:moveTo>
                  <a:pt x="1205802" y="5024"/>
                </a:moveTo>
                <a:lnTo>
                  <a:pt x="1210827" y="281353"/>
                </a:lnTo>
                <a:lnTo>
                  <a:pt x="0" y="281353"/>
                </a:lnTo>
                <a:lnTo>
                  <a:pt x="0" y="0"/>
                </a:lnTo>
              </a:path>
            </a:pathLst>
          </a:custGeom>
          <a:noFill/>
          <a:ln w="19050">
            <a:solidFill>
              <a:srgbClr val="37A5E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Connector 68"/>
          <p:cNvCxnSpPr/>
          <p:nvPr/>
        </p:nvCxnSpPr>
        <p:spPr>
          <a:xfrm flipH="1">
            <a:off x="3410590" y="2941451"/>
            <a:ext cx="0" cy="365760"/>
          </a:xfrm>
          <a:prstGeom prst="line">
            <a:avLst/>
          </a:prstGeom>
          <a:ln w="19050" cmpd="sng">
            <a:solidFill>
              <a:srgbClr val="37A5E1"/>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3018670" y="2852203"/>
            <a:ext cx="777240" cy="122022"/>
            <a:chOff x="3993627" y="2184440"/>
            <a:chExt cx="1439164" cy="205642"/>
          </a:xfrm>
        </p:grpSpPr>
        <p:sp>
          <p:nvSpPr>
            <p:cNvPr id="7" name="Rounded Rectangle 6"/>
            <p:cNvSpPr/>
            <p:nvPr/>
          </p:nvSpPr>
          <p:spPr>
            <a:xfrm>
              <a:off x="3993627" y="2184440"/>
              <a:ext cx="1439164" cy="20564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4698875" y="2291425"/>
              <a:ext cx="548640"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4120942" y="2271551"/>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223586" y="2271551"/>
              <a:ext cx="45720"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0" name="Group 59"/>
          <p:cNvGrpSpPr/>
          <p:nvPr/>
        </p:nvGrpSpPr>
        <p:grpSpPr>
          <a:xfrm>
            <a:off x="3020575" y="3212422"/>
            <a:ext cx="773430" cy="441960"/>
            <a:chOff x="4419600" y="1741297"/>
            <a:chExt cx="796299" cy="505801"/>
          </a:xfrm>
        </p:grpSpPr>
        <p:sp>
          <p:nvSpPr>
            <p:cNvPr id="61" name="Rectangle 40"/>
            <p:cNvSpPr>
              <a:spLocks noChangeArrowheads="1"/>
            </p:cNvSpPr>
            <p:nvPr/>
          </p:nvSpPr>
          <p:spPr bwMode="auto">
            <a:xfrm>
              <a:off x="4419600" y="1741297"/>
              <a:ext cx="796299" cy="505801"/>
            </a:xfrm>
            <a:prstGeom prst="rect">
              <a:avLst/>
            </a:prstGeom>
            <a:solidFill>
              <a:srgbClr val="1096D4"/>
            </a:solidFill>
            <a:ln w="2857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 name="Rectangle 41"/>
            <p:cNvSpPr>
              <a:spLocks noChangeArrowheads="1"/>
            </p:cNvSpPr>
            <p:nvPr/>
          </p:nvSpPr>
          <p:spPr bwMode="auto">
            <a:xfrm>
              <a:off x="4486731" y="1852861"/>
              <a:ext cx="396625" cy="4881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Oval 42"/>
            <p:cNvSpPr>
              <a:spLocks noChangeArrowheads="1"/>
            </p:cNvSpPr>
            <p:nvPr/>
          </p:nvSpPr>
          <p:spPr bwMode="auto">
            <a:xfrm>
              <a:off x="4956613" y="1849796"/>
              <a:ext cx="57967" cy="51866"/>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Oval 43"/>
            <p:cNvSpPr>
              <a:spLocks noChangeArrowheads="1"/>
            </p:cNvSpPr>
            <p:nvPr/>
          </p:nvSpPr>
          <p:spPr bwMode="auto">
            <a:xfrm>
              <a:off x="5090753" y="1849778"/>
              <a:ext cx="57967" cy="51866"/>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70" name="Picture 1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75226" y="1440400"/>
            <a:ext cx="306577" cy="457200"/>
          </a:xfrm>
          <a:prstGeom prst="rect">
            <a:avLst/>
          </a:prstGeom>
          <a:solidFill>
            <a:schemeClr val="bg1"/>
          </a:solidFill>
          <a:ln>
            <a:noFill/>
          </a:ln>
          <a:effectLst/>
        </p:spPr>
      </p:pic>
      <p:sp>
        <p:nvSpPr>
          <p:cNvPr id="72" name="Freeform 71"/>
          <p:cNvSpPr/>
          <p:nvPr/>
        </p:nvSpPr>
        <p:spPr>
          <a:xfrm>
            <a:off x="3070091" y="2580103"/>
            <a:ext cx="674397" cy="156580"/>
          </a:xfrm>
          <a:custGeom>
            <a:avLst/>
            <a:gdLst>
              <a:gd name="connsiteX0" fmla="*/ 1205802 w 1210827"/>
              <a:gd name="connsiteY0" fmla="*/ 5024 h 281353"/>
              <a:gd name="connsiteX1" fmla="*/ 1210827 w 1210827"/>
              <a:gd name="connsiteY1" fmla="*/ 281353 h 281353"/>
              <a:gd name="connsiteX2" fmla="*/ 0 w 1210827"/>
              <a:gd name="connsiteY2" fmla="*/ 281353 h 281353"/>
              <a:gd name="connsiteX3" fmla="*/ 0 w 1210827"/>
              <a:gd name="connsiteY3" fmla="*/ 0 h 281353"/>
            </a:gdLst>
            <a:ahLst/>
            <a:cxnLst>
              <a:cxn ang="0">
                <a:pos x="connsiteX0" y="connsiteY0"/>
              </a:cxn>
              <a:cxn ang="0">
                <a:pos x="connsiteX1" y="connsiteY1"/>
              </a:cxn>
              <a:cxn ang="0">
                <a:pos x="connsiteX2" y="connsiteY2"/>
              </a:cxn>
              <a:cxn ang="0">
                <a:pos x="connsiteX3" y="connsiteY3"/>
              </a:cxn>
            </a:cxnLst>
            <a:rect l="l" t="t" r="r" b="b"/>
            <a:pathLst>
              <a:path w="1210827" h="281353">
                <a:moveTo>
                  <a:pt x="1205802" y="5024"/>
                </a:moveTo>
                <a:lnTo>
                  <a:pt x="1210827" y="281353"/>
                </a:lnTo>
                <a:lnTo>
                  <a:pt x="0" y="281353"/>
                </a:lnTo>
                <a:lnTo>
                  <a:pt x="0" y="0"/>
                </a:lnTo>
              </a:path>
            </a:pathLst>
          </a:custGeom>
          <a:noFill/>
          <a:ln w="19050">
            <a:solidFill>
              <a:srgbClr val="37A5E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2865351" y="2204523"/>
            <a:ext cx="1083879" cy="409482"/>
            <a:chOff x="1248360" y="2037638"/>
            <a:chExt cx="1083879" cy="409482"/>
          </a:xfrm>
        </p:grpSpPr>
        <p:grpSp>
          <p:nvGrpSpPr>
            <p:cNvPr id="20" name="Group 220"/>
            <p:cNvGrpSpPr>
              <a:grpSpLocks noChangeAspect="1"/>
            </p:cNvGrpSpPr>
            <p:nvPr/>
          </p:nvGrpSpPr>
          <p:grpSpPr>
            <a:xfrm>
              <a:off x="1922757" y="2049511"/>
              <a:ext cx="409482" cy="397607"/>
              <a:chOff x="7078663" y="1240311"/>
              <a:chExt cx="1406526" cy="1234709"/>
            </a:xfrm>
            <a:solidFill>
              <a:schemeClr val="accent1"/>
            </a:solidFill>
          </p:grpSpPr>
          <p:sp>
            <p:nvSpPr>
              <p:cNvPr id="27" name="Freeform 18"/>
              <p:cNvSpPr>
                <a:spLocks/>
              </p:cNvSpPr>
              <p:nvPr/>
            </p:nvSpPr>
            <p:spPr bwMode="auto">
              <a:xfrm>
                <a:off x="7226301" y="1447050"/>
                <a:ext cx="260351" cy="715960"/>
              </a:xfrm>
              <a:custGeom>
                <a:avLst/>
                <a:gdLst/>
                <a:ahLst/>
                <a:cxnLst>
                  <a:cxn ang="0">
                    <a:pos x="52" y="0"/>
                  </a:cxn>
                  <a:cxn ang="0">
                    <a:pos x="52" y="189"/>
                  </a:cxn>
                  <a:cxn ang="0">
                    <a:pos x="69" y="172"/>
                  </a:cxn>
                  <a:cxn ang="0">
                    <a:pos x="69" y="17"/>
                  </a:cxn>
                  <a:cxn ang="0">
                    <a:pos x="52" y="0"/>
                  </a:cxn>
                </a:cxnLst>
                <a:rect l="0" t="0" r="r" b="b"/>
                <a:pathLst>
                  <a:path w="69" h="189">
                    <a:moveTo>
                      <a:pt x="52" y="0"/>
                    </a:moveTo>
                    <a:cubicBezTo>
                      <a:pt x="0" y="52"/>
                      <a:pt x="0" y="137"/>
                      <a:pt x="52" y="189"/>
                    </a:cubicBezTo>
                    <a:cubicBezTo>
                      <a:pt x="69" y="172"/>
                      <a:pt x="69" y="172"/>
                      <a:pt x="69" y="172"/>
                    </a:cubicBezTo>
                    <a:cubicBezTo>
                      <a:pt x="26" y="129"/>
                      <a:pt x="26" y="60"/>
                      <a:pt x="69" y="17"/>
                    </a:cubicBezTo>
                    <a:lnTo>
                      <a:pt x="5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8077200" y="1447050"/>
                <a:ext cx="260351" cy="715960"/>
              </a:xfrm>
              <a:custGeom>
                <a:avLst/>
                <a:gdLst/>
                <a:ahLst/>
                <a:cxnLst>
                  <a:cxn ang="0">
                    <a:pos x="17" y="0"/>
                  </a:cxn>
                  <a:cxn ang="0">
                    <a:pos x="0" y="17"/>
                  </a:cxn>
                  <a:cxn ang="0">
                    <a:pos x="0" y="172"/>
                  </a:cxn>
                  <a:cxn ang="0">
                    <a:pos x="17" y="189"/>
                  </a:cxn>
                  <a:cxn ang="0">
                    <a:pos x="17" y="0"/>
                  </a:cxn>
                </a:cxnLst>
                <a:rect l="0" t="0" r="r" b="b"/>
                <a:pathLst>
                  <a:path w="69" h="189">
                    <a:moveTo>
                      <a:pt x="17" y="0"/>
                    </a:moveTo>
                    <a:cubicBezTo>
                      <a:pt x="0" y="17"/>
                      <a:pt x="0" y="17"/>
                      <a:pt x="0" y="17"/>
                    </a:cubicBezTo>
                    <a:cubicBezTo>
                      <a:pt x="42" y="60"/>
                      <a:pt x="42" y="129"/>
                      <a:pt x="0" y="172"/>
                    </a:cubicBezTo>
                    <a:cubicBezTo>
                      <a:pt x="17" y="189"/>
                      <a:pt x="17" y="189"/>
                      <a:pt x="17" y="189"/>
                    </a:cubicBezTo>
                    <a:cubicBezTo>
                      <a:pt x="69" y="137"/>
                      <a:pt x="69" y="52"/>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p:cNvSpPr>
              <p:nvPr/>
            </p:nvSpPr>
            <p:spPr bwMode="auto">
              <a:xfrm>
                <a:off x="7078663" y="1240311"/>
                <a:ext cx="279401" cy="1055686"/>
              </a:xfrm>
              <a:custGeom>
                <a:avLst/>
                <a:gdLst/>
                <a:ahLst/>
                <a:cxnLst>
                  <a:cxn ang="0">
                    <a:pos x="74" y="17"/>
                  </a:cxn>
                  <a:cxn ang="0">
                    <a:pos x="57" y="0"/>
                  </a:cxn>
                  <a:cxn ang="0">
                    <a:pos x="0" y="139"/>
                  </a:cxn>
                  <a:cxn ang="0">
                    <a:pos x="57" y="279"/>
                  </a:cxn>
                  <a:cxn ang="0">
                    <a:pos x="74" y="262"/>
                  </a:cxn>
                  <a:cxn ang="0">
                    <a:pos x="24" y="139"/>
                  </a:cxn>
                  <a:cxn ang="0">
                    <a:pos x="74" y="17"/>
                  </a:cxn>
                </a:cxnLst>
                <a:rect l="0" t="0" r="r" b="b"/>
                <a:pathLst>
                  <a:path w="74" h="279">
                    <a:moveTo>
                      <a:pt x="74" y="17"/>
                    </a:moveTo>
                    <a:cubicBezTo>
                      <a:pt x="57" y="0"/>
                      <a:pt x="57" y="0"/>
                      <a:pt x="57" y="0"/>
                    </a:cubicBezTo>
                    <a:cubicBezTo>
                      <a:pt x="20" y="37"/>
                      <a:pt x="0" y="87"/>
                      <a:pt x="0" y="139"/>
                    </a:cubicBezTo>
                    <a:cubicBezTo>
                      <a:pt x="0" y="192"/>
                      <a:pt x="20" y="242"/>
                      <a:pt x="57" y="279"/>
                    </a:cubicBezTo>
                    <a:cubicBezTo>
                      <a:pt x="74" y="262"/>
                      <a:pt x="74" y="262"/>
                      <a:pt x="74" y="262"/>
                    </a:cubicBezTo>
                    <a:cubicBezTo>
                      <a:pt x="42" y="229"/>
                      <a:pt x="24" y="186"/>
                      <a:pt x="24" y="139"/>
                    </a:cubicBezTo>
                    <a:cubicBezTo>
                      <a:pt x="24" y="93"/>
                      <a:pt x="42" y="50"/>
                      <a:pt x="74" y="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8201027" y="1314063"/>
                <a:ext cx="284162" cy="1055686"/>
              </a:xfrm>
              <a:custGeom>
                <a:avLst/>
                <a:gdLst/>
                <a:ahLst/>
                <a:cxnLst>
                  <a:cxn ang="0">
                    <a:pos x="17" y="0"/>
                  </a:cxn>
                  <a:cxn ang="0">
                    <a:pos x="0" y="17"/>
                  </a:cxn>
                  <a:cxn ang="0">
                    <a:pos x="51" y="139"/>
                  </a:cxn>
                  <a:cxn ang="0">
                    <a:pos x="0" y="262"/>
                  </a:cxn>
                  <a:cxn ang="0">
                    <a:pos x="17" y="279"/>
                  </a:cxn>
                  <a:cxn ang="0">
                    <a:pos x="75" y="139"/>
                  </a:cxn>
                  <a:cxn ang="0">
                    <a:pos x="17" y="0"/>
                  </a:cxn>
                </a:cxnLst>
                <a:rect l="0" t="0" r="r" b="b"/>
                <a:pathLst>
                  <a:path w="75" h="279">
                    <a:moveTo>
                      <a:pt x="17" y="0"/>
                    </a:moveTo>
                    <a:cubicBezTo>
                      <a:pt x="0" y="17"/>
                      <a:pt x="0" y="17"/>
                      <a:pt x="0" y="17"/>
                    </a:cubicBezTo>
                    <a:cubicBezTo>
                      <a:pt x="33" y="50"/>
                      <a:pt x="51" y="93"/>
                      <a:pt x="51" y="139"/>
                    </a:cubicBezTo>
                    <a:cubicBezTo>
                      <a:pt x="51" y="186"/>
                      <a:pt x="33" y="229"/>
                      <a:pt x="0" y="262"/>
                    </a:cubicBezTo>
                    <a:cubicBezTo>
                      <a:pt x="17" y="279"/>
                      <a:pt x="17" y="279"/>
                      <a:pt x="17" y="279"/>
                    </a:cubicBezTo>
                    <a:cubicBezTo>
                      <a:pt x="55" y="242"/>
                      <a:pt x="75" y="192"/>
                      <a:pt x="75" y="139"/>
                    </a:cubicBezTo>
                    <a:cubicBezTo>
                      <a:pt x="75" y="87"/>
                      <a:pt x="55" y="37"/>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2"/>
              <p:cNvSpPr>
                <a:spLocks/>
              </p:cNvSpPr>
              <p:nvPr/>
            </p:nvSpPr>
            <p:spPr bwMode="auto">
              <a:xfrm>
                <a:off x="7615238" y="1566972"/>
                <a:ext cx="333373" cy="908048"/>
              </a:xfrm>
              <a:custGeom>
                <a:avLst/>
                <a:gdLst/>
                <a:ahLst/>
                <a:cxnLst>
                  <a:cxn ang="0">
                    <a:pos x="44" y="0"/>
                  </a:cxn>
                  <a:cxn ang="0">
                    <a:pos x="0" y="43"/>
                  </a:cxn>
                  <a:cxn ang="0">
                    <a:pos x="27" y="84"/>
                  </a:cxn>
                  <a:cxn ang="0">
                    <a:pos x="27" y="240"/>
                  </a:cxn>
                  <a:cxn ang="0">
                    <a:pos x="61" y="240"/>
                  </a:cxn>
                  <a:cxn ang="0">
                    <a:pos x="61" y="84"/>
                  </a:cxn>
                  <a:cxn ang="0">
                    <a:pos x="88" y="43"/>
                  </a:cxn>
                  <a:cxn ang="0">
                    <a:pos x="44" y="0"/>
                  </a:cxn>
                </a:cxnLst>
                <a:rect l="0" t="0" r="r" b="b"/>
                <a:pathLst>
                  <a:path w="88" h="240">
                    <a:moveTo>
                      <a:pt x="44" y="0"/>
                    </a:moveTo>
                    <a:cubicBezTo>
                      <a:pt x="20" y="0"/>
                      <a:pt x="0" y="19"/>
                      <a:pt x="0" y="43"/>
                    </a:cubicBezTo>
                    <a:cubicBezTo>
                      <a:pt x="0" y="62"/>
                      <a:pt x="12" y="77"/>
                      <a:pt x="27" y="84"/>
                    </a:cubicBezTo>
                    <a:cubicBezTo>
                      <a:pt x="27" y="240"/>
                      <a:pt x="27" y="240"/>
                      <a:pt x="27" y="240"/>
                    </a:cubicBezTo>
                    <a:cubicBezTo>
                      <a:pt x="61" y="240"/>
                      <a:pt x="61" y="240"/>
                      <a:pt x="61" y="240"/>
                    </a:cubicBezTo>
                    <a:cubicBezTo>
                      <a:pt x="61" y="84"/>
                      <a:pt x="61" y="84"/>
                      <a:pt x="61" y="84"/>
                    </a:cubicBezTo>
                    <a:cubicBezTo>
                      <a:pt x="77" y="77"/>
                      <a:pt x="88" y="62"/>
                      <a:pt x="88" y="43"/>
                    </a:cubicBezTo>
                    <a:cubicBezTo>
                      <a:pt x="88" y="19"/>
                      <a:pt x="68" y="0"/>
                      <a:pt x="4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 name="Group 220"/>
            <p:cNvGrpSpPr>
              <a:grpSpLocks noChangeAspect="1"/>
            </p:cNvGrpSpPr>
            <p:nvPr/>
          </p:nvGrpSpPr>
          <p:grpSpPr>
            <a:xfrm>
              <a:off x="1248360" y="2037638"/>
              <a:ext cx="409482" cy="409482"/>
              <a:chOff x="7078663" y="1203433"/>
              <a:chExt cx="1406526" cy="1271585"/>
            </a:xfrm>
            <a:solidFill>
              <a:schemeClr val="accent1"/>
            </a:solidFill>
          </p:grpSpPr>
          <p:sp>
            <p:nvSpPr>
              <p:cNvPr id="22" name="Freeform 18"/>
              <p:cNvSpPr>
                <a:spLocks/>
              </p:cNvSpPr>
              <p:nvPr/>
            </p:nvSpPr>
            <p:spPr bwMode="auto">
              <a:xfrm>
                <a:off x="7226301" y="1447051"/>
                <a:ext cx="260351" cy="715960"/>
              </a:xfrm>
              <a:custGeom>
                <a:avLst/>
                <a:gdLst/>
                <a:ahLst/>
                <a:cxnLst>
                  <a:cxn ang="0">
                    <a:pos x="52" y="0"/>
                  </a:cxn>
                  <a:cxn ang="0">
                    <a:pos x="52" y="189"/>
                  </a:cxn>
                  <a:cxn ang="0">
                    <a:pos x="69" y="172"/>
                  </a:cxn>
                  <a:cxn ang="0">
                    <a:pos x="69" y="17"/>
                  </a:cxn>
                  <a:cxn ang="0">
                    <a:pos x="52" y="0"/>
                  </a:cxn>
                </a:cxnLst>
                <a:rect l="0" t="0" r="r" b="b"/>
                <a:pathLst>
                  <a:path w="69" h="189">
                    <a:moveTo>
                      <a:pt x="52" y="0"/>
                    </a:moveTo>
                    <a:cubicBezTo>
                      <a:pt x="0" y="52"/>
                      <a:pt x="0" y="137"/>
                      <a:pt x="52" y="189"/>
                    </a:cubicBezTo>
                    <a:cubicBezTo>
                      <a:pt x="69" y="172"/>
                      <a:pt x="69" y="172"/>
                      <a:pt x="69" y="172"/>
                    </a:cubicBezTo>
                    <a:cubicBezTo>
                      <a:pt x="26" y="129"/>
                      <a:pt x="26" y="60"/>
                      <a:pt x="69" y="17"/>
                    </a:cubicBezTo>
                    <a:lnTo>
                      <a:pt x="5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9"/>
              <p:cNvSpPr>
                <a:spLocks/>
              </p:cNvSpPr>
              <p:nvPr/>
            </p:nvSpPr>
            <p:spPr bwMode="auto">
              <a:xfrm>
                <a:off x="8077200" y="1373299"/>
                <a:ext cx="260351" cy="715960"/>
              </a:xfrm>
              <a:custGeom>
                <a:avLst/>
                <a:gdLst/>
                <a:ahLst/>
                <a:cxnLst>
                  <a:cxn ang="0">
                    <a:pos x="17" y="0"/>
                  </a:cxn>
                  <a:cxn ang="0">
                    <a:pos x="0" y="17"/>
                  </a:cxn>
                  <a:cxn ang="0">
                    <a:pos x="0" y="172"/>
                  </a:cxn>
                  <a:cxn ang="0">
                    <a:pos x="17" y="189"/>
                  </a:cxn>
                  <a:cxn ang="0">
                    <a:pos x="17" y="0"/>
                  </a:cxn>
                </a:cxnLst>
                <a:rect l="0" t="0" r="r" b="b"/>
                <a:pathLst>
                  <a:path w="69" h="189">
                    <a:moveTo>
                      <a:pt x="17" y="0"/>
                    </a:moveTo>
                    <a:cubicBezTo>
                      <a:pt x="0" y="17"/>
                      <a:pt x="0" y="17"/>
                      <a:pt x="0" y="17"/>
                    </a:cubicBezTo>
                    <a:cubicBezTo>
                      <a:pt x="42" y="60"/>
                      <a:pt x="42" y="129"/>
                      <a:pt x="0" y="172"/>
                    </a:cubicBezTo>
                    <a:cubicBezTo>
                      <a:pt x="17" y="189"/>
                      <a:pt x="17" y="189"/>
                      <a:pt x="17" y="189"/>
                    </a:cubicBezTo>
                    <a:cubicBezTo>
                      <a:pt x="69" y="137"/>
                      <a:pt x="69" y="52"/>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0"/>
              <p:cNvSpPr>
                <a:spLocks/>
              </p:cNvSpPr>
              <p:nvPr/>
            </p:nvSpPr>
            <p:spPr bwMode="auto">
              <a:xfrm>
                <a:off x="7078663" y="1240309"/>
                <a:ext cx="279401" cy="1055685"/>
              </a:xfrm>
              <a:custGeom>
                <a:avLst/>
                <a:gdLst/>
                <a:ahLst/>
                <a:cxnLst>
                  <a:cxn ang="0">
                    <a:pos x="74" y="17"/>
                  </a:cxn>
                  <a:cxn ang="0">
                    <a:pos x="57" y="0"/>
                  </a:cxn>
                  <a:cxn ang="0">
                    <a:pos x="0" y="139"/>
                  </a:cxn>
                  <a:cxn ang="0">
                    <a:pos x="57" y="279"/>
                  </a:cxn>
                  <a:cxn ang="0">
                    <a:pos x="74" y="262"/>
                  </a:cxn>
                  <a:cxn ang="0">
                    <a:pos x="24" y="139"/>
                  </a:cxn>
                  <a:cxn ang="0">
                    <a:pos x="74" y="17"/>
                  </a:cxn>
                </a:cxnLst>
                <a:rect l="0" t="0" r="r" b="b"/>
                <a:pathLst>
                  <a:path w="74" h="279">
                    <a:moveTo>
                      <a:pt x="74" y="17"/>
                    </a:moveTo>
                    <a:cubicBezTo>
                      <a:pt x="57" y="0"/>
                      <a:pt x="57" y="0"/>
                      <a:pt x="57" y="0"/>
                    </a:cubicBezTo>
                    <a:cubicBezTo>
                      <a:pt x="20" y="37"/>
                      <a:pt x="0" y="87"/>
                      <a:pt x="0" y="139"/>
                    </a:cubicBezTo>
                    <a:cubicBezTo>
                      <a:pt x="0" y="192"/>
                      <a:pt x="20" y="242"/>
                      <a:pt x="57" y="279"/>
                    </a:cubicBezTo>
                    <a:cubicBezTo>
                      <a:pt x="74" y="262"/>
                      <a:pt x="74" y="262"/>
                      <a:pt x="74" y="262"/>
                    </a:cubicBezTo>
                    <a:cubicBezTo>
                      <a:pt x="42" y="229"/>
                      <a:pt x="24" y="186"/>
                      <a:pt x="24" y="139"/>
                    </a:cubicBezTo>
                    <a:cubicBezTo>
                      <a:pt x="24" y="93"/>
                      <a:pt x="42" y="50"/>
                      <a:pt x="74" y="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1"/>
              <p:cNvSpPr>
                <a:spLocks/>
              </p:cNvSpPr>
              <p:nvPr/>
            </p:nvSpPr>
            <p:spPr bwMode="auto">
              <a:xfrm>
                <a:off x="8201027" y="1203433"/>
                <a:ext cx="284162" cy="1055686"/>
              </a:xfrm>
              <a:custGeom>
                <a:avLst/>
                <a:gdLst/>
                <a:ahLst/>
                <a:cxnLst>
                  <a:cxn ang="0">
                    <a:pos x="17" y="0"/>
                  </a:cxn>
                  <a:cxn ang="0">
                    <a:pos x="0" y="17"/>
                  </a:cxn>
                  <a:cxn ang="0">
                    <a:pos x="51" y="139"/>
                  </a:cxn>
                  <a:cxn ang="0">
                    <a:pos x="0" y="262"/>
                  </a:cxn>
                  <a:cxn ang="0">
                    <a:pos x="17" y="279"/>
                  </a:cxn>
                  <a:cxn ang="0">
                    <a:pos x="75" y="139"/>
                  </a:cxn>
                  <a:cxn ang="0">
                    <a:pos x="17" y="0"/>
                  </a:cxn>
                </a:cxnLst>
                <a:rect l="0" t="0" r="r" b="b"/>
                <a:pathLst>
                  <a:path w="75" h="279">
                    <a:moveTo>
                      <a:pt x="17" y="0"/>
                    </a:moveTo>
                    <a:cubicBezTo>
                      <a:pt x="0" y="17"/>
                      <a:pt x="0" y="17"/>
                      <a:pt x="0" y="17"/>
                    </a:cubicBezTo>
                    <a:cubicBezTo>
                      <a:pt x="33" y="50"/>
                      <a:pt x="51" y="93"/>
                      <a:pt x="51" y="139"/>
                    </a:cubicBezTo>
                    <a:cubicBezTo>
                      <a:pt x="51" y="186"/>
                      <a:pt x="33" y="229"/>
                      <a:pt x="0" y="262"/>
                    </a:cubicBezTo>
                    <a:cubicBezTo>
                      <a:pt x="17" y="279"/>
                      <a:pt x="17" y="279"/>
                      <a:pt x="17" y="279"/>
                    </a:cubicBezTo>
                    <a:cubicBezTo>
                      <a:pt x="55" y="242"/>
                      <a:pt x="75" y="192"/>
                      <a:pt x="75" y="139"/>
                    </a:cubicBezTo>
                    <a:cubicBezTo>
                      <a:pt x="75" y="87"/>
                      <a:pt x="55" y="37"/>
                      <a:pt x="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p:nvSpPr>
            <p:spPr bwMode="auto">
              <a:xfrm>
                <a:off x="7615238" y="1566970"/>
                <a:ext cx="333373" cy="908048"/>
              </a:xfrm>
              <a:custGeom>
                <a:avLst/>
                <a:gdLst/>
                <a:ahLst/>
                <a:cxnLst>
                  <a:cxn ang="0">
                    <a:pos x="44" y="0"/>
                  </a:cxn>
                  <a:cxn ang="0">
                    <a:pos x="0" y="43"/>
                  </a:cxn>
                  <a:cxn ang="0">
                    <a:pos x="27" y="84"/>
                  </a:cxn>
                  <a:cxn ang="0">
                    <a:pos x="27" y="240"/>
                  </a:cxn>
                  <a:cxn ang="0">
                    <a:pos x="61" y="240"/>
                  </a:cxn>
                  <a:cxn ang="0">
                    <a:pos x="61" y="84"/>
                  </a:cxn>
                  <a:cxn ang="0">
                    <a:pos x="88" y="43"/>
                  </a:cxn>
                  <a:cxn ang="0">
                    <a:pos x="44" y="0"/>
                  </a:cxn>
                </a:cxnLst>
                <a:rect l="0" t="0" r="r" b="b"/>
                <a:pathLst>
                  <a:path w="88" h="240">
                    <a:moveTo>
                      <a:pt x="44" y="0"/>
                    </a:moveTo>
                    <a:cubicBezTo>
                      <a:pt x="20" y="0"/>
                      <a:pt x="0" y="19"/>
                      <a:pt x="0" y="43"/>
                    </a:cubicBezTo>
                    <a:cubicBezTo>
                      <a:pt x="0" y="62"/>
                      <a:pt x="12" y="77"/>
                      <a:pt x="27" y="84"/>
                    </a:cubicBezTo>
                    <a:cubicBezTo>
                      <a:pt x="27" y="240"/>
                      <a:pt x="27" y="240"/>
                      <a:pt x="27" y="240"/>
                    </a:cubicBezTo>
                    <a:cubicBezTo>
                      <a:pt x="61" y="240"/>
                      <a:pt x="61" y="240"/>
                      <a:pt x="61" y="240"/>
                    </a:cubicBezTo>
                    <a:cubicBezTo>
                      <a:pt x="61" y="84"/>
                      <a:pt x="61" y="84"/>
                      <a:pt x="61" y="84"/>
                    </a:cubicBezTo>
                    <a:cubicBezTo>
                      <a:pt x="77" y="77"/>
                      <a:pt x="88" y="62"/>
                      <a:pt x="88" y="43"/>
                    </a:cubicBezTo>
                    <a:cubicBezTo>
                      <a:pt x="88" y="19"/>
                      <a:pt x="68" y="0"/>
                      <a:pt x="4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 name="Rectangle 1"/>
          <p:cNvSpPr/>
          <p:nvPr/>
        </p:nvSpPr>
        <p:spPr>
          <a:xfrm>
            <a:off x="4810088" y="3530181"/>
            <a:ext cx="2743059" cy="261610"/>
          </a:xfrm>
          <a:prstGeom prst="rect">
            <a:avLst/>
          </a:prstGeom>
        </p:spPr>
        <p:txBody>
          <a:bodyPr wrap="none">
            <a:spAutoFit/>
          </a:bodyPr>
          <a:lstStyle/>
          <a:p>
            <a:pPr defTabSz="430213">
              <a:spcAft>
                <a:spcPts val="400"/>
              </a:spcAft>
              <a:buSzPct val="100000"/>
            </a:pPr>
            <a:r>
              <a:rPr lang="en-US" sz="1100" dirty="0" smtClean="0">
                <a:latin typeface="HP Simplified" pitchFamily="34" charset="0"/>
                <a:cs typeface="HP Simplified" pitchFamily="34" charset="0"/>
              </a:rPr>
              <a:t>Integrated Security – Access Control and IPS</a:t>
            </a:r>
            <a:endParaRPr lang="en-US" sz="1100" dirty="0">
              <a:latin typeface="HP Simplified" pitchFamily="34" charset="0"/>
              <a:cs typeface="HP Simplified" pitchFamily="34" charset="0"/>
            </a:endParaRPr>
          </a:p>
        </p:txBody>
      </p:sp>
    </p:spTree>
    <p:extLst>
      <p:ext uri="{BB962C8B-B14F-4D97-AF65-F5344CB8AC3E}">
        <p14:creationId xmlns:p14="http://schemas.microsoft.com/office/powerpoint/2010/main" val="164293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29184" y="238328"/>
            <a:ext cx="8522716" cy="2006703"/>
          </a:xfrm>
        </p:spPr>
        <p:txBody>
          <a:bodyPr/>
          <a:lstStyle/>
          <a:p>
            <a:r>
              <a:rPr lang="en-US" dirty="0" smtClean="0"/>
              <a:t>How we “Make It Matter” in Education</a:t>
            </a:r>
            <a:endParaRPr lang="en-US" dirty="0"/>
          </a:p>
        </p:txBody>
      </p:sp>
    </p:spTree>
    <p:extLst>
      <p:ext uri="{BB962C8B-B14F-4D97-AF65-F5344CB8AC3E}">
        <p14:creationId xmlns:p14="http://schemas.microsoft.com/office/powerpoint/2010/main" val="35071779"/>
      </p:ext>
    </p:extLst>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Trends: </a:t>
            </a:r>
            <a:r>
              <a:rPr lang="en-US" b="0" dirty="0"/>
              <a:t>T</a:t>
            </a:r>
            <a:r>
              <a:rPr lang="en-US" b="0" dirty="0" smtClean="0"/>
              <a:t>he future of education</a:t>
            </a:r>
            <a:endParaRPr lang="en-US" b="0" dirty="0"/>
          </a:p>
        </p:txBody>
      </p:sp>
      <p:sp>
        <p:nvSpPr>
          <p:cNvPr id="23" name="Rectangle 22"/>
          <p:cNvSpPr/>
          <p:nvPr/>
        </p:nvSpPr>
        <p:spPr>
          <a:xfrm>
            <a:off x="1057105" y="2413961"/>
            <a:ext cx="1755022" cy="6215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smtClean="0">
                <a:solidFill>
                  <a:schemeClr val="tx1"/>
                </a:solidFill>
              </a:rPr>
              <a:t>Education as a National Strategy</a:t>
            </a:r>
            <a:endParaRPr lang="en-US" sz="1600" b="1" dirty="0">
              <a:solidFill>
                <a:schemeClr val="tx1"/>
              </a:solidFill>
            </a:endParaRPr>
          </a:p>
        </p:txBody>
      </p:sp>
      <p:sp>
        <p:nvSpPr>
          <p:cNvPr id="24" name="Rectangle 23"/>
          <p:cNvSpPr/>
          <p:nvPr/>
        </p:nvSpPr>
        <p:spPr>
          <a:xfrm>
            <a:off x="1057105" y="1086246"/>
            <a:ext cx="1755022" cy="6215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smtClean="0">
                <a:solidFill>
                  <a:schemeClr val="tx1"/>
                </a:solidFill>
              </a:rPr>
              <a:t>Personalized Learning</a:t>
            </a:r>
            <a:endParaRPr lang="en-US" sz="1600" b="1" dirty="0">
              <a:solidFill>
                <a:schemeClr val="tx1"/>
              </a:solidFill>
            </a:endParaRPr>
          </a:p>
        </p:txBody>
      </p:sp>
      <p:sp>
        <p:nvSpPr>
          <p:cNvPr id="26" name="Rectangle 25"/>
          <p:cNvSpPr/>
          <p:nvPr/>
        </p:nvSpPr>
        <p:spPr>
          <a:xfrm>
            <a:off x="1059707" y="1749297"/>
            <a:ext cx="1217508" cy="6215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smtClean="0">
                <a:solidFill>
                  <a:schemeClr val="tx1"/>
                </a:solidFill>
              </a:rPr>
              <a:t>Mobility &amp; BYOD</a:t>
            </a:r>
            <a:endParaRPr lang="en-US" sz="1600" b="1" dirty="0">
              <a:solidFill>
                <a:schemeClr val="tx1"/>
              </a:solidFill>
            </a:endParaRPr>
          </a:p>
        </p:txBody>
      </p:sp>
      <p:sp>
        <p:nvSpPr>
          <p:cNvPr id="32" name="Rectangle 31"/>
          <p:cNvSpPr/>
          <p:nvPr/>
        </p:nvSpPr>
        <p:spPr>
          <a:xfrm>
            <a:off x="1057105" y="3790017"/>
            <a:ext cx="1755022" cy="6215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smtClean="0">
                <a:solidFill>
                  <a:schemeClr val="tx1"/>
                </a:solidFill>
              </a:rPr>
              <a:t>Curriculum Standardization</a:t>
            </a:r>
            <a:endParaRPr lang="en-US" sz="1600" b="1" dirty="0">
              <a:solidFill>
                <a:schemeClr val="tx1"/>
              </a:solidFill>
            </a:endParaRPr>
          </a:p>
        </p:txBody>
      </p:sp>
      <p:sp>
        <p:nvSpPr>
          <p:cNvPr id="35" name="Rectangle 34"/>
          <p:cNvSpPr/>
          <p:nvPr/>
        </p:nvSpPr>
        <p:spPr>
          <a:xfrm>
            <a:off x="1057105" y="3135982"/>
            <a:ext cx="1755022" cy="6215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smtClean="0">
                <a:solidFill>
                  <a:schemeClr val="tx1"/>
                </a:solidFill>
              </a:rPr>
              <a:t>Privacy &amp; Security</a:t>
            </a:r>
            <a:endParaRPr lang="en-US" sz="1600" b="1" dirty="0">
              <a:solidFill>
                <a:schemeClr val="tx1"/>
              </a:solidFill>
            </a:endParaRPr>
          </a:p>
        </p:txBody>
      </p:sp>
      <p:sp>
        <p:nvSpPr>
          <p:cNvPr id="17" name="TextBox 16"/>
          <p:cNvSpPr txBox="1"/>
          <p:nvPr/>
        </p:nvSpPr>
        <p:spPr>
          <a:xfrm>
            <a:off x="661514" y="1006346"/>
            <a:ext cx="487634" cy="769441"/>
          </a:xfrm>
          <a:prstGeom prst="rect">
            <a:avLst/>
          </a:prstGeom>
          <a:noFill/>
        </p:spPr>
        <p:txBody>
          <a:bodyPr wrap="none" rtlCol="0">
            <a:spAutoFit/>
          </a:bodyPr>
          <a:lstStyle/>
          <a:p>
            <a:pPr marL="0" defTabSz="430213">
              <a:spcAft>
                <a:spcPts val="400"/>
              </a:spcAft>
              <a:buSzPct val="100000"/>
            </a:pPr>
            <a:r>
              <a:rPr lang="en-US" sz="4400" b="1" dirty="0" smtClean="0">
                <a:solidFill>
                  <a:schemeClr val="accent5"/>
                </a:solidFill>
                <a:latin typeface="HP Simplified" pitchFamily="34" charset="0"/>
                <a:cs typeface="HP Simplified" pitchFamily="34" charset="0"/>
              </a:rPr>
              <a:t>1</a:t>
            </a:r>
          </a:p>
        </p:txBody>
      </p:sp>
      <p:sp>
        <p:nvSpPr>
          <p:cNvPr id="36" name="TextBox 35"/>
          <p:cNvSpPr txBox="1"/>
          <p:nvPr/>
        </p:nvSpPr>
        <p:spPr>
          <a:xfrm>
            <a:off x="661514" y="1675354"/>
            <a:ext cx="487634" cy="769441"/>
          </a:xfrm>
          <a:prstGeom prst="rect">
            <a:avLst/>
          </a:prstGeom>
          <a:noFill/>
        </p:spPr>
        <p:txBody>
          <a:bodyPr wrap="none" rtlCol="0">
            <a:spAutoFit/>
          </a:bodyPr>
          <a:lstStyle/>
          <a:p>
            <a:pPr marL="0" defTabSz="430213">
              <a:spcAft>
                <a:spcPts val="400"/>
              </a:spcAft>
              <a:buSzPct val="100000"/>
            </a:pPr>
            <a:r>
              <a:rPr lang="en-US" sz="4400" b="1" dirty="0">
                <a:solidFill>
                  <a:schemeClr val="accent5"/>
                </a:solidFill>
                <a:latin typeface="HP Simplified" pitchFamily="34" charset="0"/>
                <a:cs typeface="HP Simplified" pitchFamily="34" charset="0"/>
              </a:rPr>
              <a:t>2</a:t>
            </a:r>
            <a:endParaRPr lang="en-US" sz="4400" b="1" dirty="0" smtClean="0">
              <a:solidFill>
                <a:schemeClr val="accent5"/>
              </a:solidFill>
              <a:latin typeface="HP Simplified" pitchFamily="34" charset="0"/>
              <a:cs typeface="HP Simplified" pitchFamily="34" charset="0"/>
            </a:endParaRPr>
          </a:p>
        </p:txBody>
      </p:sp>
      <p:sp>
        <p:nvSpPr>
          <p:cNvPr id="37" name="TextBox 36"/>
          <p:cNvSpPr txBox="1"/>
          <p:nvPr/>
        </p:nvSpPr>
        <p:spPr>
          <a:xfrm>
            <a:off x="655293" y="2366541"/>
            <a:ext cx="487634" cy="769441"/>
          </a:xfrm>
          <a:prstGeom prst="rect">
            <a:avLst/>
          </a:prstGeom>
          <a:noFill/>
        </p:spPr>
        <p:txBody>
          <a:bodyPr wrap="none" rtlCol="0">
            <a:spAutoFit/>
          </a:bodyPr>
          <a:lstStyle/>
          <a:p>
            <a:pPr marL="0" defTabSz="430213">
              <a:spcAft>
                <a:spcPts val="400"/>
              </a:spcAft>
              <a:buSzPct val="100000"/>
            </a:pPr>
            <a:r>
              <a:rPr lang="en-US" sz="4400" b="1" dirty="0" smtClean="0">
                <a:solidFill>
                  <a:schemeClr val="accent5"/>
                </a:solidFill>
                <a:latin typeface="HP Simplified" pitchFamily="34" charset="0"/>
                <a:cs typeface="HP Simplified" pitchFamily="34" charset="0"/>
              </a:rPr>
              <a:t>3</a:t>
            </a:r>
          </a:p>
        </p:txBody>
      </p:sp>
      <p:sp>
        <p:nvSpPr>
          <p:cNvPr id="38" name="TextBox 37"/>
          <p:cNvSpPr txBox="1"/>
          <p:nvPr/>
        </p:nvSpPr>
        <p:spPr>
          <a:xfrm>
            <a:off x="649596" y="3041127"/>
            <a:ext cx="487634" cy="769441"/>
          </a:xfrm>
          <a:prstGeom prst="rect">
            <a:avLst/>
          </a:prstGeom>
          <a:noFill/>
        </p:spPr>
        <p:txBody>
          <a:bodyPr wrap="none" rtlCol="0">
            <a:spAutoFit/>
          </a:bodyPr>
          <a:lstStyle/>
          <a:p>
            <a:pPr marL="0" defTabSz="430213">
              <a:spcAft>
                <a:spcPts val="400"/>
              </a:spcAft>
              <a:buSzPct val="100000"/>
            </a:pPr>
            <a:r>
              <a:rPr lang="en-US" sz="4400" b="1" dirty="0">
                <a:solidFill>
                  <a:schemeClr val="accent5"/>
                </a:solidFill>
                <a:latin typeface="HP Simplified" pitchFamily="34" charset="0"/>
                <a:cs typeface="HP Simplified" pitchFamily="34" charset="0"/>
              </a:rPr>
              <a:t>4</a:t>
            </a:r>
            <a:endParaRPr lang="en-US" sz="4400" b="1" dirty="0" smtClean="0">
              <a:solidFill>
                <a:schemeClr val="accent5"/>
              </a:solidFill>
              <a:latin typeface="HP Simplified" pitchFamily="34" charset="0"/>
              <a:cs typeface="HP Simplified" pitchFamily="34" charset="0"/>
            </a:endParaRPr>
          </a:p>
        </p:txBody>
      </p:sp>
      <p:sp>
        <p:nvSpPr>
          <p:cNvPr id="39" name="TextBox 38"/>
          <p:cNvSpPr txBox="1"/>
          <p:nvPr/>
        </p:nvSpPr>
        <p:spPr>
          <a:xfrm>
            <a:off x="655293" y="3716074"/>
            <a:ext cx="487634" cy="769441"/>
          </a:xfrm>
          <a:prstGeom prst="rect">
            <a:avLst/>
          </a:prstGeom>
          <a:noFill/>
        </p:spPr>
        <p:txBody>
          <a:bodyPr wrap="none" rtlCol="0">
            <a:spAutoFit/>
          </a:bodyPr>
          <a:lstStyle/>
          <a:p>
            <a:pPr marL="0" defTabSz="430213">
              <a:spcAft>
                <a:spcPts val="400"/>
              </a:spcAft>
              <a:buSzPct val="100000"/>
            </a:pPr>
            <a:r>
              <a:rPr lang="en-US" sz="4400" b="1" dirty="0" smtClean="0">
                <a:solidFill>
                  <a:schemeClr val="accent5"/>
                </a:solidFill>
                <a:latin typeface="HP Simplified" pitchFamily="34" charset="0"/>
                <a:cs typeface="HP Simplified" pitchFamily="34" charset="0"/>
              </a:rPr>
              <a:t>5</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588" y="955609"/>
            <a:ext cx="5515561" cy="365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3635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_WpYoHOVEyZflHwKCkKQ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ZJ3WzD4jJU.9YdXsDeWJvw"/>
</p:tagLst>
</file>

<file path=ppt/theme/theme1.xml><?xml version="1.0" encoding="utf-8"?>
<a:theme xmlns:a="http://schemas.openxmlformats.org/drawingml/2006/main" name="Title with content">
  <a:themeElements>
    <a:clrScheme name="Custom 218">
      <a:dk1>
        <a:sysClr val="windowText" lastClr="000000"/>
      </a:dk1>
      <a:lt1>
        <a:sysClr val="window" lastClr="FFFFFF"/>
      </a:lt1>
      <a:dk2>
        <a:srgbClr val="0096D6"/>
      </a:dk2>
      <a:lt2>
        <a:srgbClr val="E5E8E8"/>
      </a:lt2>
      <a:accent1>
        <a:srgbClr val="0096D6"/>
      </a:accent1>
      <a:accent2>
        <a:srgbClr val="F05332"/>
      </a:accent2>
      <a:accent3>
        <a:srgbClr val="822980"/>
      </a:accent3>
      <a:accent4>
        <a:srgbClr val="87898B"/>
      </a:accent4>
      <a:accent5>
        <a:srgbClr val="B9B8BB"/>
      </a:accent5>
      <a:accent6>
        <a:srgbClr val="008B2B"/>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theme>
</file>

<file path=ppt/theme/theme2.xml><?xml version="1.0" encoding="utf-8"?>
<a:theme xmlns:a="http://schemas.openxmlformats.org/drawingml/2006/main" name="HP_PPT_Standard_template_16x9">
  <a:themeElements>
    <a:clrScheme name="Custom 171">
      <a:dk1>
        <a:sysClr val="windowText" lastClr="000000"/>
      </a:dk1>
      <a:lt1>
        <a:sysClr val="window" lastClr="FFFFFF"/>
      </a:lt1>
      <a:dk2>
        <a:srgbClr val="000000"/>
      </a:dk2>
      <a:lt2>
        <a:srgbClr val="FFFFFF"/>
      </a:lt2>
      <a:accent1>
        <a:srgbClr val="0096D6"/>
      </a:accent1>
      <a:accent2>
        <a:srgbClr val="F05332"/>
      </a:accent2>
      <a:accent3>
        <a:srgbClr val="822980"/>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theme>
</file>

<file path=ppt/theme/theme3.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HP Theme colors">
      <a:dk1>
        <a:sysClr val="windowText" lastClr="000000"/>
      </a:dk1>
      <a:lt1>
        <a:sysClr val="window" lastClr="FFFFFF"/>
      </a:lt1>
      <a:dk2>
        <a:srgbClr val="000000"/>
      </a:dk2>
      <a:lt2>
        <a:srgbClr val="EEECE1"/>
      </a:lt2>
      <a:accent1>
        <a:srgbClr val="0096D6"/>
      </a:accent1>
      <a:accent2>
        <a:srgbClr val="F05332"/>
      </a:accent2>
      <a:accent3>
        <a:srgbClr val="B7CA34"/>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ipeline_x0020_Reports xmlns="d4cdf22b-5476-484e-a299-8b7b5eec52c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DF5941F5801234EA1150711A3DB5C78" ma:contentTypeVersion="1" ma:contentTypeDescription="Create a new document." ma:contentTypeScope="" ma:versionID="7c2032ecae321649486aecb70994caec">
  <xsd:schema xmlns:xsd="http://www.w3.org/2001/XMLSchema" xmlns:xs="http://www.w3.org/2001/XMLSchema" xmlns:p="http://schemas.microsoft.com/office/2006/metadata/properties" xmlns:ns2="d4cdf22b-5476-484e-a299-8b7b5eec52ce" targetNamespace="http://schemas.microsoft.com/office/2006/metadata/properties" ma:root="true" ma:fieldsID="6517e7ac51e917b91f64b090a2a666c2" ns2:_="">
    <xsd:import namespace="d4cdf22b-5476-484e-a299-8b7b5eec52ce"/>
    <xsd:element name="properties">
      <xsd:complexType>
        <xsd:sequence>
          <xsd:element name="documentManagement">
            <xsd:complexType>
              <xsd:all>
                <xsd:element ref="ns2:Pipeline_x0020_Repor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cdf22b-5476-484e-a299-8b7b5eec52ce" elementFormDefault="qualified">
    <xsd:import namespace="http://schemas.microsoft.com/office/2006/documentManagement/types"/>
    <xsd:import namespace="http://schemas.microsoft.com/office/infopath/2007/PartnerControls"/>
    <xsd:element name="Pipeline_x0020_Reports" ma:index="8" nillable="true" ma:displayName="Pipeline Reports" ma:description="Pipeline Reports" ma:internalName="Pipeline_x0020_Reports">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1B02697-F209-4565-9CAE-9E9B9EF29A4A}">
  <ds:schemaRefs>
    <ds:schemaRef ds:uri="http://schemas.microsoft.com/office/2006/documentManagement/types"/>
    <ds:schemaRef ds:uri="http://schemas.microsoft.com/office/2006/metadata/properties"/>
    <ds:schemaRef ds:uri="http://purl.org/dc/elements/1.1/"/>
    <ds:schemaRef ds:uri="http://purl.org/dc/dcmitype/"/>
    <ds:schemaRef ds:uri="http://schemas.microsoft.com/office/infopath/2007/PartnerControls"/>
    <ds:schemaRef ds:uri="http://purl.org/dc/terms/"/>
    <ds:schemaRef ds:uri="http://schemas.openxmlformats.org/package/2006/metadata/core-properties"/>
    <ds:schemaRef ds:uri="d4cdf22b-5476-484e-a299-8b7b5eec52ce"/>
    <ds:schemaRef ds:uri="http://www.w3.org/XML/1998/namespace"/>
  </ds:schemaRefs>
</ds:datastoreItem>
</file>

<file path=customXml/itemProps2.xml><?xml version="1.0" encoding="utf-8"?>
<ds:datastoreItem xmlns:ds="http://schemas.openxmlformats.org/officeDocument/2006/customXml" ds:itemID="{F65AC504-0CE9-40E2-8191-9B6CF6F7C6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cdf22b-5476-484e-a299-8b7b5eec52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B2F419-AB10-4BE1-9FB2-D15EAE91A0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37645</TotalTime>
  <Words>2956</Words>
  <Application>Microsoft Office PowerPoint</Application>
  <PresentationFormat>全屏显示(16:9)</PresentationFormat>
  <Paragraphs>429</Paragraphs>
  <Slides>32</Slides>
  <Notes>23</Notes>
  <HiddenSlides>14</HiddenSlides>
  <MMClips>0</MMClips>
  <ScaleCrop>false</ScaleCrop>
  <HeadingPairs>
    <vt:vector size="6" baseType="variant">
      <vt:variant>
        <vt:lpstr>主题</vt:lpstr>
      </vt:variant>
      <vt:variant>
        <vt:i4>3</vt:i4>
      </vt:variant>
      <vt:variant>
        <vt:lpstr>嵌入 OLE 服务器</vt:lpstr>
      </vt:variant>
      <vt:variant>
        <vt:i4>2</vt:i4>
      </vt:variant>
      <vt:variant>
        <vt:lpstr>幻灯片标题</vt:lpstr>
      </vt:variant>
      <vt:variant>
        <vt:i4>32</vt:i4>
      </vt:variant>
    </vt:vector>
  </HeadingPairs>
  <TitlesOfParts>
    <vt:vector size="37" baseType="lpstr">
      <vt:lpstr>Title with content</vt:lpstr>
      <vt:lpstr>HP_PPT_Standard_template_16x9</vt:lpstr>
      <vt:lpstr>Default Theme</vt:lpstr>
      <vt:lpstr>think-cell Slide</vt:lpstr>
      <vt:lpstr>Visio</vt:lpstr>
      <vt:lpstr>HP Enterprise Group SLED Strategy &amp; Programs </vt:lpstr>
      <vt:lpstr>FY15 U.S. EG SLED Sales Team Mission</vt:lpstr>
      <vt:lpstr>EG SLED Partner Enablement</vt:lpstr>
      <vt:lpstr>The Wireless Network Landscape is Evolving</vt:lpstr>
      <vt:lpstr>Legacy networks unable to meet today’s demands</vt:lpstr>
      <vt:lpstr>Separate Wired &amp; Wireless Architectures &amp; Networks</vt:lpstr>
      <vt:lpstr>Unified Wired-Wireless Network</vt:lpstr>
      <vt:lpstr>How we “Make It Matter” in Education</vt:lpstr>
      <vt:lpstr>Key Trends: The future of education</vt:lpstr>
      <vt:lpstr>IT challenges in school environments</vt:lpstr>
      <vt:lpstr>Vision:</vt:lpstr>
      <vt:lpstr>Introducing HP Cloud-Managed Networking</vt:lpstr>
      <vt:lpstr>Simple &amp; easy to manage network solution</vt:lpstr>
      <vt:lpstr>HP Cloud Managed Access Points</vt:lpstr>
      <vt:lpstr>Offering the Optimal WLAN System</vt:lpstr>
      <vt:lpstr>Case Studies</vt:lpstr>
      <vt:lpstr>Thank you</vt:lpstr>
      <vt:lpstr>One-to-One and Common Core Online Testing</vt:lpstr>
      <vt:lpstr>Delivering wired experience for wireless users</vt:lpstr>
      <vt:lpstr>How can schools design for the future?</vt:lpstr>
      <vt:lpstr> Cloud-Managed Networking Security</vt:lpstr>
      <vt:lpstr>Additions needed for Common Core</vt:lpstr>
      <vt:lpstr>HP’s Vision for the future of networking in education</vt:lpstr>
      <vt:lpstr>Wireless fundamentals</vt:lpstr>
      <vt:lpstr>Wireless cell</vt:lpstr>
      <vt:lpstr>Coverage and capacity</vt:lpstr>
      <vt:lpstr>Omnidirectional vs Directional Antennae</vt:lpstr>
      <vt:lpstr>Physical considerations </vt:lpstr>
      <vt:lpstr>Wireless Considerations </vt:lpstr>
      <vt:lpstr>A document that can be easily referenced</vt:lpstr>
      <vt:lpstr>Bandwidth calculations </vt:lpstr>
      <vt:lpstr>声明：</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Johnson, Greg (Brand Strategy)</dc:creator>
  <cp:lastModifiedBy>Microsoft</cp:lastModifiedBy>
  <cp:revision>1134</cp:revision>
  <cp:lastPrinted>2013-01-17T18:56:59Z</cp:lastPrinted>
  <dcterms:created xsi:type="dcterms:W3CDTF">2013-01-17T20:22:11Z</dcterms:created>
  <dcterms:modified xsi:type="dcterms:W3CDTF">2018-01-05T05:18:19Z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0x0101006DF5941F5801234EA1150711A3DB5C78</vt:lpwstr>
  </property>
</Properties>
</file>